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48" r:id="rId3"/>
    <p:sldId id="330" r:id="rId4"/>
    <p:sldId id="306" r:id="rId5"/>
    <p:sldId id="331" r:id="rId6"/>
    <p:sldId id="332" r:id="rId7"/>
    <p:sldId id="344" r:id="rId8"/>
    <p:sldId id="345" r:id="rId9"/>
    <p:sldId id="335" r:id="rId10"/>
    <p:sldId id="336" r:id="rId11"/>
    <p:sldId id="337" r:id="rId12"/>
    <p:sldId id="338" r:id="rId13"/>
    <p:sldId id="339" r:id="rId14"/>
    <p:sldId id="340" r:id="rId15"/>
    <p:sldId id="341" r:id="rId16"/>
    <p:sldId id="342" r:id="rId17"/>
    <p:sldId id="343" r:id="rId18"/>
    <p:sldId id="327" r:id="rId19"/>
    <p:sldId id="347"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FEFEF"/>
    <a:srgbClr val="FFFF00"/>
    <a:srgbClr val="800000"/>
    <a:srgbClr val="DDDDDD"/>
    <a:srgbClr val="FFFFFF"/>
    <a:srgbClr val="BFBFBF"/>
    <a:srgbClr val="A69878"/>
    <a:srgbClr val="000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87816" autoAdjust="0"/>
  </p:normalViewPr>
  <p:slideViewPr>
    <p:cSldViewPr>
      <p:cViewPr varScale="1">
        <p:scale>
          <a:sx n="72" d="100"/>
          <a:sy n="72" d="100"/>
        </p:scale>
        <p:origin x="13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CCC4B88E-E780-46CB-A35A-0282345CAD90}" type="datetimeFigureOut">
              <a:rPr lang="en-US"/>
              <a:pPr>
                <a:defRPr/>
              </a:pPr>
              <a:t>4/23/2017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FC6406F2-FB3C-4A90-B0AC-21497E3B8AA7}" type="slidenum">
              <a:rPr lang="en-US"/>
              <a:pPr>
                <a:defRPr/>
              </a:pPr>
              <a:t>‹#›</a:t>
            </a:fld>
            <a:endParaRPr lang="en-US" dirty="0"/>
          </a:p>
        </p:txBody>
      </p:sp>
    </p:spTree>
    <p:extLst>
      <p:ext uri="{BB962C8B-B14F-4D97-AF65-F5344CB8AC3E}">
        <p14:creationId xmlns:p14="http://schemas.microsoft.com/office/powerpoint/2010/main" val="773344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C33EEDCC-B455-48B7-86BE-BF49292E2C5B}" type="datetimeFigureOut">
              <a:rPr lang="en-US"/>
              <a:pPr>
                <a:defRPr/>
              </a:pPr>
              <a:t>4/23/2017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F3A4275C-988E-49BA-92F1-935D90445A9D}" type="slidenum">
              <a:rPr lang="en-US"/>
              <a:pPr>
                <a:defRPr/>
              </a:pPr>
              <a:t>‹#›</a:t>
            </a:fld>
            <a:endParaRPr lang="en-US" dirty="0"/>
          </a:p>
        </p:txBody>
      </p:sp>
    </p:spTree>
    <p:extLst>
      <p:ext uri="{BB962C8B-B14F-4D97-AF65-F5344CB8AC3E}">
        <p14:creationId xmlns:p14="http://schemas.microsoft.com/office/powerpoint/2010/main" val="28077676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A4275C-988E-49BA-92F1-935D90445A9D}" type="slidenum">
              <a:rPr lang="en-US" smtClean="0"/>
              <a:pPr>
                <a:defRPr/>
              </a:pPr>
              <a:t>1</a:t>
            </a:fld>
            <a:endParaRPr lang="en-US" dirty="0"/>
          </a:p>
        </p:txBody>
      </p:sp>
    </p:spTree>
    <p:extLst>
      <p:ext uri="{BB962C8B-B14F-4D97-AF65-F5344CB8AC3E}">
        <p14:creationId xmlns:p14="http://schemas.microsoft.com/office/powerpoint/2010/main" val="69241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A4275C-988E-49BA-92F1-935D90445A9D}" type="slidenum">
              <a:rPr lang="en-US" smtClean="0"/>
              <a:pPr>
                <a:defRPr/>
              </a:pPr>
              <a:t>10</a:t>
            </a:fld>
            <a:endParaRPr lang="en-US" dirty="0"/>
          </a:p>
        </p:txBody>
      </p:sp>
    </p:spTree>
    <p:extLst>
      <p:ext uri="{BB962C8B-B14F-4D97-AF65-F5344CB8AC3E}">
        <p14:creationId xmlns:p14="http://schemas.microsoft.com/office/powerpoint/2010/main" val="3399406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A4275C-988E-49BA-92F1-935D90445A9D}" type="slidenum">
              <a:rPr lang="en-US" smtClean="0"/>
              <a:pPr>
                <a:defRPr/>
              </a:pPr>
              <a:t>11</a:t>
            </a:fld>
            <a:endParaRPr lang="en-US" dirty="0"/>
          </a:p>
        </p:txBody>
      </p:sp>
    </p:spTree>
    <p:extLst>
      <p:ext uri="{BB962C8B-B14F-4D97-AF65-F5344CB8AC3E}">
        <p14:creationId xmlns:p14="http://schemas.microsoft.com/office/powerpoint/2010/main" val="3582246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A4275C-988E-49BA-92F1-935D90445A9D}" type="slidenum">
              <a:rPr lang="en-US" smtClean="0"/>
              <a:pPr>
                <a:defRPr/>
              </a:pPr>
              <a:t>12</a:t>
            </a:fld>
            <a:endParaRPr lang="en-US" dirty="0"/>
          </a:p>
        </p:txBody>
      </p:sp>
    </p:spTree>
    <p:extLst>
      <p:ext uri="{BB962C8B-B14F-4D97-AF65-F5344CB8AC3E}">
        <p14:creationId xmlns:p14="http://schemas.microsoft.com/office/powerpoint/2010/main" val="4289947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A4275C-988E-49BA-92F1-935D90445A9D}" type="slidenum">
              <a:rPr lang="en-US" smtClean="0"/>
              <a:pPr>
                <a:defRPr/>
              </a:pPr>
              <a:t>13</a:t>
            </a:fld>
            <a:endParaRPr lang="en-US" dirty="0"/>
          </a:p>
        </p:txBody>
      </p:sp>
    </p:spTree>
    <p:extLst>
      <p:ext uri="{BB962C8B-B14F-4D97-AF65-F5344CB8AC3E}">
        <p14:creationId xmlns:p14="http://schemas.microsoft.com/office/powerpoint/2010/main" val="2525901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dirty="0" smtClean="0"/>
              <a:t>Routine LMWH prophylaxis was always associated with greater costs compared to no prophylaxis</a:t>
            </a:r>
          </a:p>
          <a:p>
            <a:pPr marL="228600" indent="-228600">
              <a:buAutoNum type="arabicParenR"/>
            </a:pPr>
            <a:r>
              <a:rPr lang="en-US" sz="1200" dirty="0" smtClean="0"/>
              <a:t>and</a:t>
            </a:r>
            <a:r>
              <a:rPr lang="en-US" sz="1200" baseline="0" dirty="0" smtClean="0"/>
              <a:t> prophylaxis was associated with only minimal gains in QALY resulting in exceedingly high ICERs associated with a routine prophylaxis strategy.</a:t>
            </a:r>
          </a:p>
          <a:p>
            <a:pPr marL="228600" indent="-228600">
              <a:buAutoNum type="arabicParenR"/>
            </a:pPr>
            <a:r>
              <a:rPr lang="en-US" sz="1200" baseline="0" dirty="0" smtClean="0"/>
              <a:t>For HVS </a:t>
            </a:r>
            <a:r>
              <a:rPr lang="en-US" sz="1200" baseline="0" dirty="0" err="1" smtClean="0"/>
              <a:t>prophylxais</a:t>
            </a:r>
            <a:r>
              <a:rPr lang="en-US" sz="1200" baseline="0" dirty="0" smtClean="0"/>
              <a:t> cost more at one year AND lower health outcomes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3374716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Over the lifetime of</a:t>
            </a:r>
            <a:r>
              <a:rPr lang="en-US" baseline="0" dirty="0" smtClean="0"/>
              <a:t> the individual, for 2 surgeries ATR and TAR, No prophylaxis resulted slightly more costs (about $100), but the strategy was associated with significant gains in health outcomes, near 1 whole QALY, This is reflected in the low ICERs associated with no prophylaxis</a:t>
            </a:r>
          </a:p>
          <a:p>
            <a:pPr marL="228600" indent="-228600">
              <a:buAutoNum type="arabicParenR"/>
            </a:pPr>
            <a:r>
              <a:rPr lang="en-US" baseline="0" dirty="0" smtClean="0"/>
              <a:t>The other surgeries were associated with BOTH greater costs with prophylaxis AND worse health outcomes (losses in QALY)</a:t>
            </a:r>
          </a:p>
          <a:p>
            <a:pPr marL="228600" indent="-228600">
              <a:buAutoNum type="arabicParenR"/>
            </a:pPr>
            <a:r>
              <a:rPr lang="en-US" baseline="0" dirty="0" smtClean="0"/>
              <a:t>Hence, like in the short term analysis, LMWH was not found to be cost effective for any foot/ankle surgery in the long term analysis either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2141724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sensitivity analyses were conducted to estimate the impact on the results by changing key parameters individually. The analysis tested a range of value for all cost</a:t>
            </a:r>
            <a:r>
              <a:rPr lang="en-US" baseline="0" dirty="0" smtClean="0"/>
              <a:t> and utility parameters, and for some of the probabilities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2901563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arenR"/>
            </a:pPr>
            <a:r>
              <a:rPr lang="en-US" sz="1200" b="1" u="sng" dirty="0" smtClean="0">
                <a:latin typeface="+mn-lt"/>
              </a:rPr>
              <a:t>Maximal benefit </a:t>
            </a:r>
            <a:r>
              <a:rPr lang="en-US" sz="1200" dirty="0" smtClean="0">
                <a:latin typeface="+mn-lt"/>
              </a:rPr>
              <a:t>and </a:t>
            </a:r>
            <a:r>
              <a:rPr lang="en-US" sz="1200" b="1" u="sng" dirty="0" smtClean="0">
                <a:latin typeface="+mn-lt"/>
              </a:rPr>
              <a:t>least harm </a:t>
            </a:r>
            <a:r>
              <a:rPr lang="en-US" sz="1200" dirty="0" smtClean="0">
                <a:latin typeface="+mn-lt"/>
              </a:rPr>
              <a:t>with LMWH</a:t>
            </a:r>
          </a:p>
          <a:p>
            <a:pPr marL="342900" indent="-342900">
              <a:spcBef>
                <a:spcPts val="600"/>
              </a:spcBef>
            </a:pPr>
            <a:r>
              <a:rPr lang="en-US" sz="1200" dirty="0" smtClean="0">
                <a:latin typeface="+mn-lt"/>
              </a:rPr>
              <a:t>	</a:t>
            </a:r>
            <a:r>
              <a:rPr lang="en-US" sz="1200" dirty="0" smtClean="0">
                <a:latin typeface="+mn-lt"/>
                <a:sym typeface="Wingdings" pitchFamily="2" charset="2"/>
              </a:rPr>
              <a:t> </a:t>
            </a:r>
            <a:r>
              <a:rPr lang="en-US" sz="1200" dirty="0" smtClean="0">
                <a:latin typeface="+mn-lt"/>
              </a:rPr>
              <a:t>both the asymptomatic and symptomatic DVT rate  reduced by 0.51 with LMWH use </a:t>
            </a:r>
            <a:r>
              <a:rPr lang="en-US" dirty="0" smtClean="0">
                <a:solidFill>
                  <a:srgbClr val="0000FF"/>
                </a:solidFill>
                <a:latin typeface="+mn-lt"/>
              </a:rPr>
              <a:t>(</a:t>
            </a:r>
            <a:r>
              <a:rPr lang="en-US" dirty="0" err="1" smtClean="0">
                <a:solidFill>
                  <a:srgbClr val="0000FF"/>
                </a:solidFill>
                <a:latin typeface="+mn-lt"/>
              </a:rPr>
              <a:t>Testroote</a:t>
            </a:r>
            <a:r>
              <a:rPr lang="en-US" dirty="0" smtClean="0">
                <a:solidFill>
                  <a:srgbClr val="0000FF"/>
                </a:solidFill>
                <a:latin typeface="+mn-lt"/>
              </a:rPr>
              <a:t> et al, </a:t>
            </a:r>
            <a:r>
              <a:rPr lang="en-US" i="1" dirty="0" smtClean="0">
                <a:solidFill>
                  <a:srgbClr val="0000FF"/>
                </a:solidFill>
                <a:latin typeface="+mn-lt"/>
              </a:rPr>
              <a:t>Cochrane Database </a:t>
            </a:r>
            <a:r>
              <a:rPr lang="en-US" i="1" dirty="0" err="1" smtClean="0">
                <a:solidFill>
                  <a:srgbClr val="0000FF"/>
                </a:solidFill>
                <a:latin typeface="+mn-lt"/>
              </a:rPr>
              <a:t>Syst</a:t>
            </a:r>
            <a:r>
              <a:rPr lang="en-US" i="1" dirty="0" smtClean="0">
                <a:solidFill>
                  <a:srgbClr val="0000FF"/>
                </a:solidFill>
                <a:latin typeface="+mn-lt"/>
              </a:rPr>
              <a:t> Rev</a:t>
            </a:r>
            <a:r>
              <a:rPr lang="en-US" dirty="0" smtClean="0">
                <a:solidFill>
                  <a:srgbClr val="0000FF"/>
                </a:solidFill>
                <a:latin typeface="+mn-lt"/>
              </a:rPr>
              <a:t>, 2014)</a:t>
            </a:r>
          </a:p>
          <a:p>
            <a:pPr marL="342900" indent="-342900">
              <a:spcBef>
                <a:spcPts val="600"/>
              </a:spcBef>
            </a:pPr>
            <a:r>
              <a:rPr lang="en-US" sz="1200" dirty="0" smtClean="0">
                <a:latin typeface="+mn-lt"/>
              </a:rPr>
              <a:t>	</a:t>
            </a:r>
            <a:r>
              <a:rPr lang="en-US" sz="1200" dirty="0" smtClean="0">
                <a:latin typeface="+mn-lt"/>
                <a:sym typeface="Wingdings" pitchFamily="2" charset="2"/>
              </a:rPr>
              <a:t></a:t>
            </a:r>
            <a:r>
              <a:rPr lang="en-US" sz="1200" dirty="0" smtClean="0">
                <a:latin typeface="+mn-lt"/>
              </a:rPr>
              <a:t> the PE rate reduced to 0 </a:t>
            </a:r>
            <a:r>
              <a:rPr lang="en-US" dirty="0" smtClean="0">
                <a:solidFill>
                  <a:srgbClr val="0000FF"/>
                </a:solidFill>
                <a:latin typeface="+mn-lt"/>
              </a:rPr>
              <a:t>(</a:t>
            </a:r>
            <a:r>
              <a:rPr lang="en-US" dirty="0" err="1" smtClean="0">
                <a:solidFill>
                  <a:srgbClr val="0000FF"/>
                </a:solidFill>
                <a:latin typeface="+mn-lt"/>
              </a:rPr>
              <a:t>Testroote</a:t>
            </a:r>
            <a:r>
              <a:rPr lang="en-US" dirty="0" smtClean="0">
                <a:solidFill>
                  <a:srgbClr val="0000FF"/>
                </a:solidFill>
                <a:latin typeface="+mn-lt"/>
              </a:rPr>
              <a:t> et al, </a:t>
            </a:r>
            <a:r>
              <a:rPr lang="en-US" i="1" dirty="0" smtClean="0">
                <a:solidFill>
                  <a:srgbClr val="0000FF"/>
                </a:solidFill>
                <a:latin typeface="+mn-lt"/>
              </a:rPr>
              <a:t>Cochrane Database </a:t>
            </a:r>
            <a:r>
              <a:rPr lang="en-US" i="1" dirty="0" err="1" smtClean="0">
                <a:solidFill>
                  <a:srgbClr val="0000FF"/>
                </a:solidFill>
                <a:latin typeface="+mn-lt"/>
              </a:rPr>
              <a:t>Syst</a:t>
            </a:r>
            <a:r>
              <a:rPr lang="en-US" i="1" dirty="0" smtClean="0">
                <a:solidFill>
                  <a:srgbClr val="0000FF"/>
                </a:solidFill>
                <a:latin typeface="+mn-lt"/>
              </a:rPr>
              <a:t> Rev</a:t>
            </a:r>
            <a:r>
              <a:rPr lang="en-US" dirty="0" smtClean="0">
                <a:solidFill>
                  <a:srgbClr val="0000FF"/>
                </a:solidFill>
                <a:latin typeface="+mn-lt"/>
              </a:rPr>
              <a:t>, 2014) </a:t>
            </a:r>
          </a:p>
          <a:p>
            <a:pPr marL="342900" indent="-342900">
              <a:spcBef>
                <a:spcPts val="600"/>
              </a:spcBef>
            </a:pPr>
            <a:r>
              <a:rPr lang="en-US" sz="1200" dirty="0" smtClean="0">
                <a:latin typeface="+mn-lt"/>
              </a:rPr>
              <a:t>	</a:t>
            </a:r>
            <a:r>
              <a:rPr lang="en-US" sz="1200" dirty="0" smtClean="0">
                <a:latin typeface="+mn-lt"/>
                <a:sym typeface="Wingdings" pitchFamily="2" charset="2"/>
              </a:rPr>
              <a:t> assumed </a:t>
            </a:r>
            <a:r>
              <a:rPr lang="en-US" sz="1200" dirty="0" smtClean="0">
                <a:latin typeface="+mn-lt"/>
              </a:rPr>
              <a:t>the fewest possible side effects resulting from LMWH use, using the </a:t>
            </a:r>
            <a:r>
              <a:rPr lang="en-US" sz="1200" b="1" u="sng" dirty="0" smtClean="0">
                <a:latin typeface="+mn-lt"/>
              </a:rPr>
              <a:t>lowest</a:t>
            </a:r>
            <a:r>
              <a:rPr lang="en-US" sz="1200" dirty="0" smtClean="0">
                <a:latin typeface="+mn-lt"/>
              </a:rPr>
              <a:t> reported </a:t>
            </a:r>
            <a:r>
              <a:rPr lang="en-US" sz="1200" b="1" u="sng" dirty="0" smtClean="0">
                <a:latin typeface="+mn-lt"/>
              </a:rPr>
              <a:t>rates of HIT </a:t>
            </a:r>
            <a:r>
              <a:rPr lang="en-US" sz="1200" dirty="0" smtClean="0">
                <a:latin typeface="+mn-lt"/>
              </a:rPr>
              <a:t>and </a:t>
            </a:r>
            <a:r>
              <a:rPr lang="en-US" sz="1200" b="1" u="sng" dirty="0" smtClean="0">
                <a:latin typeface="+mn-lt"/>
              </a:rPr>
              <a:t>major hemorrhage </a:t>
            </a:r>
            <a:r>
              <a:rPr lang="en-US" sz="1200" dirty="0" smtClean="0">
                <a:latin typeface="+mn-lt"/>
              </a:rPr>
              <a:t>from the literature, and </a:t>
            </a:r>
            <a:r>
              <a:rPr lang="en-US" sz="1200" b="1" u="sng" dirty="0" smtClean="0">
                <a:latin typeface="+mn-lt"/>
              </a:rPr>
              <a:t>did not consider</a:t>
            </a:r>
            <a:r>
              <a:rPr lang="en-US" sz="1200" dirty="0" smtClean="0">
                <a:latin typeface="+mn-lt"/>
              </a:rPr>
              <a:t> the negative health effects and costs associated with </a:t>
            </a:r>
            <a:r>
              <a:rPr lang="en-US" sz="1200" b="1" u="sng" dirty="0" smtClean="0">
                <a:latin typeface="+mn-lt"/>
              </a:rPr>
              <a:t>minor hemorrhage</a:t>
            </a:r>
          </a:p>
          <a:p>
            <a:endParaRPr lang="en-US" dirty="0"/>
          </a:p>
        </p:txBody>
      </p:sp>
      <p:sp>
        <p:nvSpPr>
          <p:cNvPr id="4" name="Slide Number Placeholder 3"/>
          <p:cNvSpPr>
            <a:spLocks noGrp="1"/>
          </p:cNvSpPr>
          <p:nvPr>
            <p:ph type="sldNum" sz="quarter" idx="10"/>
          </p:nvPr>
        </p:nvSpPr>
        <p:spPr/>
        <p:txBody>
          <a:bodyPr/>
          <a:lstStyle/>
          <a:p>
            <a:pPr>
              <a:defRPr/>
            </a:pPr>
            <a:fld id="{F3A4275C-988E-49BA-92F1-935D90445A9D}" type="slidenum">
              <a:rPr lang="en-US" smtClean="0"/>
              <a:pPr>
                <a:defRPr/>
              </a:pPr>
              <a:t>17</a:t>
            </a:fld>
            <a:endParaRPr lang="en-US" dirty="0"/>
          </a:p>
        </p:txBody>
      </p:sp>
    </p:spTree>
    <p:extLst>
      <p:ext uri="{BB962C8B-B14F-4D97-AF65-F5344CB8AC3E}">
        <p14:creationId xmlns:p14="http://schemas.microsoft.com/office/powerpoint/2010/main" val="1833456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71500" indent="-571500">
              <a:spcBef>
                <a:spcPts val="1200"/>
              </a:spcBef>
              <a:buFont typeface="Arial" panose="020B0604020202020204" pitchFamily="34" charset="0"/>
              <a:buChar char="•"/>
            </a:pPr>
            <a:r>
              <a:rPr lang="en-US" sz="1200" dirty="0" smtClean="0">
                <a:latin typeface="+mn-lt"/>
              </a:rPr>
              <a:t>Unlike hip and knee replacement surgery, the decision to use LMWH prophylaxis should not be based solely on the type of foot/ankle surgery planned. </a:t>
            </a:r>
            <a:r>
              <a:rPr lang="en-US" sz="1200" b="1" u="sng" dirty="0" smtClean="0">
                <a:latin typeface="+mn-lt"/>
              </a:rPr>
              <a:t>Patient-specific risk factors </a:t>
            </a:r>
            <a:r>
              <a:rPr lang="en-US" sz="1200" dirty="0" smtClean="0">
                <a:latin typeface="+mn-lt"/>
              </a:rPr>
              <a:t>(age, history of VTED) </a:t>
            </a:r>
            <a:r>
              <a:rPr lang="en-US" sz="1200" b="1" u="sng" dirty="0" smtClean="0">
                <a:latin typeface="+mn-lt"/>
              </a:rPr>
              <a:t>will continue to drive the decision to provide chemical prophylaxis or not</a:t>
            </a:r>
            <a:r>
              <a:rPr lang="en-US" sz="1200" dirty="0" smtClean="0">
                <a:latin typeface="+mn-lt"/>
              </a:rPr>
              <a:t>. </a:t>
            </a:r>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F3A4275C-988E-49BA-92F1-935D90445A9D}" type="slidenum">
              <a:rPr lang="en-US" smtClean="0"/>
              <a:pPr>
                <a:defRPr/>
              </a:pPr>
              <a:t>18</a:t>
            </a:fld>
            <a:endParaRPr lang="en-US" dirty="0"/>
          </a:p>
        </p:txBody>
      </p:sp>
    </p:spTree>
    <p:extLst>
      <p:ext uri="{BB962C8B-B14F-4D97-AF65-F5344CB8AC3E}">
        <p14:creationId xmlns:p14="http://schemas.microsoft.com/office/powerpoint/2010/main" val="3445129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381688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Cost-effectiveness,</a:t>
            </a:r>
            <a:r>
              <a:rPr lang="en-US" baseline="0" dirty="0" smtClean="0"/>
              <a:t> direct costs/expenditures and quality adjusted life years (QALYs)</a:t>
            </a:r>
            <a:endParaRPr lang="en-US" dirty="0"/>
          </a:p>
        </p:txBody>
      </p:sp>
      <p:sp>
        <p:nvSpPr>
          <p:cNvPr id="4" name="Slide Number Placeholder 3"/>
          <p:cNvSpPr>
            <a:spLocks noGrp="1"/>
          </p:cNvSpPr>
          <p:nvPr>
            <p:ph type="sldNum" sz="quarter" idx="10"/>
          </p:nvPr>
        </p:nvSpPr>
        <p:spPr/>
        <p:txBody>
          <a:bodyPr/>
          <a:lstStyle/>
          <a:p>
            <a:pPr>
              <a:defRPr/>
            </a:pPr>
            <a:fld id="{F3A4275C-988E-49BA-92F1-935D90445A9D}" type="slidenum">
              <a:rPr lang="en-US" smtClean="0"/>
              <a:pPr>
                <a:defRPr/>
              </a:pPr>
              <a:t>2</a:t>
            </a:fld>
            <a:endParaRPr lang="en-US" dirty="0"/>
          </a:p>
        </p:txBody>
      </p:sp>
    </p:spTree>
    <p:extLst>
      <p:ext uri="{BB962C8B-B14F-4D97-AF65-F5344CB8AC3E}">
        <p14:creationId xmlns:p14="http://schemas.microsoft.com/office/powerpoint/2010/main" val="2114882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Cost-effectiveness,</a:t>
            </a:r>
            <a:r>
              <a:rPr lang="en-US" baseline="0" dirty="0" smtClean="0"/>
              <a:t> direct costs/expenditures and quality adjusted life years (QALYs)</a:t>
            </a:r>
            <a:endParaRPr lang="en-US" dirty="0"/>
          </a:p>
        </p:txBody>
      </p:sp>
      <p:sp>
        <p:nvSpPr>
          <p:cNvPr id="4" name="Slide Number Placeholder 3"/>
          <p:cNvSpPr>
            <a:spLocks noGrp="1"/>
          </p:cNvSpPr>
          <p:nvPr>
            <p:ph type="sldNum" sz="quarter" idx="10"/>
          </p:nvPr>
        </p:nvSpPr>
        <p:spPr/>
        <p:txBody>
          <a:bodyPr/>
          <a:lstStyle/>
          <a:p>
            <a:pPr>
              <a:defRPr/>
            </a:pPr>
            <a:fld id="{F3A4275C-988E-49BA-92F1-935D90445A9D}" type="slidenum">
              <a:rPr lang="en-US" smtClean="0"/>
              <a:pPr>
                <a:defRPr/>
              </a:pPr>
              <a:t>3</a:t>
            </a:fld>
            <a:endParaRPr lang="en-US" dirty="0"/>
          </a:p>
        </p:txBody>
      </p:sp>
    </p:spTree>
    <p:extLst>
      <p:ext uri="{BB962C8B-B14F-4D97-AF65-F5344CB8AC3E}">
        <p14:creationId xmlns:p14="http://schemas.microsoft.com/office/powerpoint/2010/main" val="2405258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Demand</a:t>
            </a:r>
            <a:r>
              <a:rPr lang="en-US" baseline="0" dirty="0" smtClean="0"/>
              <a:t> LMWH consideration</a:t>
            </a:r>
            <a:endParaRPr lang="en-US" dirty="0"/>
          </a:p>
        </p:txBody>
      </p:sp>
      <p:sp>
        <p:nvSpPr>
          <p:cNvPr id="4" name="Slide Number Placeholder 3"/>
          <p:cNvSpPr>
            <a:spLocks noGrp="1"/>
          </p:cNvSpPr>
          <p:nvPr>
            <p:ph type="sldNum" sz="quarter" idx="10"/>
          </p:nvPr>
        </p:nvSpPr>
        <p:spPr/>
        <p:txBody>
          <a:bodyPr/>
          <a:lstStyle/>
          <a:p>
            <a:pPr>
              <a:defRPr/>
            </a:pPr>
            <a:fld id="{F3A4275C-988E-49BA-92F1-935D90445A9D}" type="slidenum">
              <a:rPr lang="en-US" smtClean="0"/>
              <a:pPr>
                <a:defRPr/>
              </a:pPr>
              <a:t>4</a:t>
            </a:fld>
            <a:endParaRPr lang="en-US" dirty="0"/>
          </a:p>
        </p:txBody>
      </p:sp>
    </p:spTree>
    <p:extLst>
      <p:ext uri="{BB962C8B-B14F-4D97-AF65-F5344CB8AC3E}">
        <p14:creationId xmlns:p14="http://schemas.microsoft.com/office/powerpoint/2010/main" val="375756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ICER reflects </a:t>
            </a:r>
            <a:r>
              <a:rPr lang="en-US" baseline="0" dirty="0" smtClean="0"/>
              <a:t>cost to achieve 1 additional QALY and is computed by dividing the difference in total costs by the difference in total QALYs associated with each strategy. Although no consensus has been reached in the US regarding ICERs, a $50,000 per QALY benchmark has been used in previous studies.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3A4275C-988E-49BA-92F1-935D90445A9D}" type="slidenum">
              <a:rPr lang="en-US" smtClean="0"/>
              <a:pPr>
                <a:defRPr/>
              </a:pPr>
              <a:t>5</a:t>
            </a:fld>
            <a:endParaRPr lang="en-US" dirty="0"/>
          </a:p>
        </p:txBody>
      </p:sp>
    </p:spTree>
    <p:extLst>
      <p:ext uri="{BB962C8B-B14F-4D97-AF65-F5344CB8AC3E}">
        <p14:creationId xmlns:p14="http://schemas.microsoft.com/office/powerpoint/2010/main" val="120407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Estimate for probabilities,</a:t>
            </a:r>
            <a:r>
              <a:rPr lang="en-US" baseline="0" dirty="0" smtClean="0"/>
              <a:t> QALY and direct costs were…</a:t>
            </a:r>
          </a:p>
          <a:p>
            <a:r>
              <a:rPr lang="en-US" dirty="0" smtClean="0"/>
              <a:t>One way sensitivity analyses were conducted to estimate the impact on the results by changing key parameters individually. The analysis tested a range of value for all cost</a:t>
            </a:r>
            <a:r>
              <a:rPr lang="en-US" baseline="0" dirty="0" smtClean="0"/>
              <a:t> and utility parameters, and for some of the probabilities. </a:t>
            </a:r>
            <a:endParaRPr lang="en-US" dirty="0"/>
          </a:p>
        </p:txBody>
      </p:sp>
      <p:sp>
        <p:nvSpPr>
          <p:cNvPr id="4" name="Slide Number Placeholder 3"/>
          <p:cNvSpPr>
            <a:spLocks noGrp="1"/>
          </p:cNvSpPr>
          <p:nvPr>
            <p:ph type="sldNum" sz="quarter" idx="10"/>
          </p:nvPr>
        </p:nvSpPr>
        <p:spPr/>
        <p:txBody>
          <a:bodyPr/>
          <a:lstStyle/>
          <a:p>
            <a:pPr>
              <a:defRPr/>
            </a:pPr>
            <a:fld id="{F3A4275C-988E-49BA-92F1-935D90445A9D}" type="slidenum">
              <a:rPr lang="en-US" smtClean="0"/>
              <a:pPr>
                <a:defRPr/>
              </a:pPr>
              <a:t>6</a:t>
            </a:fld>
            <a:endParaRPr lang="en-US" dirty="0"/>
          </a:p>
        </p:txBody>
      </p:sp>
    </p:spTree>
    <p:extLst>
      <p:ext uri="{BB962C8B-B14F-4D97-AF65-F5344CB8AC3E}">
        <p14:creationId xmlns:p14="http://schemas.microsoft.com/office/powerpoint/2010/main" val="3805990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possible</a:t>
            </a:r>
            <a:r>
              <a:rPr lang="en-US" baseline="0" dirty="0" smtClean="0"/>
              <a:t> direct health effects</a:t>
            </a:r>
            <a:endParaRPr lang="en-US" dirty="0"/>
          </a:p>
        </p:txBody>
      </p:sp>
      <p:sp>
        <p:nvSpPr>
          <p:cNvPr id="4" name="Slide Number Placeholder 3"/>
          <p:cNvSpPr>
            <a:spLocks noGrp="1"/>
          </p:cNvSpPr>
          <p:nvPr>
            <p:ph type="sldNum" sz="quarter" idx="10"/>
          </p:nvPr>
        </p:nvSpPr>
        <p:spPr/>
        <p:txBody>
          <a:bodyPr/>
          <a:lstStyle/>
          <a:p>
            <a:pPr>
              <a:defRPr/>
            </a:pPr>
            <a:fld id="{F3A4275C-988E-49BA-92F1-935D90445A9D}" type="slidenum">
              <a:rPr lang="en-US" smtClean="0"/>
              <a:pPr>
                <a:defRPr/>
              </a:pPr>
              <a:t>7</a:t>
            </a:fld>
            <a:endParaRPr lang="en-US" dirty="0"/>
          </a:p>
        </p:txBody>
      </p:sp>
    </p:spTree>
    <p:extLst>
      <p:ext uri="{BB962C8B-B14F-4D97-AF65-F5344CB8AC3E}">
        <p14:creationId xmlns:p14="http://schemas.microsoft.com/office/powerpoint/2010/main" val="12550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possible direct health effects</a:t>
            </a:r>
            <a:endParaRPr lang="en-US" dirty="0"/>
          </a:p>
        </p:txBody>
      </p:sp>
      <p:sp>
        <p:nvSpPr>
          <p:cNvPr id="4" name="Slide Number Placeholder 3"/>
          <p:cNvSpPr>
            <a:spLocks noGrp="1"/>
          </p:cNvSpPr>
          <p:nvPr>
            <p:ph type="sldNum" sz="quarter" idx="10"/>
          </p:nvPr>
        </p:nvSpPr>
        <p:spPr/>
        <p:txBody>
          <a:bodyPr/>
          <a:lstStyle/>
          <a:p>
            <a:pPr>
              <a:defRPr/>
            </a:pPr>
            <a:fld id="{F3A4275C-988E-49BA-92F1-935D90445A9D}" type="slidenum">
              <a:rPr lang="en-US" smtClean="0"/>
              <a:pPr>
                <a:defRPr/>
              </a:pPr>
              <a:t>8</a:t>
            </a:fld>
            <a:endParaRPr lang="en-US" dirty="0"/>
          </a:p>
        </p:txBody>
      </p:sp>
    </p:spTree>
    <p:extLst>
      <p:ext uri="{BB962C8B-B14F-4D97-AF65-F5344CB8AC3E}">
        <p14:creationId xmlns:p14="http://schemas.microsoft.com/office/powerpoint/2010/main" val="96091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A4275C-988E-49BA-92F1-935D90445A9D}" type="slidenum">
              <a:rPr lang="en-US" smtClean="0"/>
              <a:pPr>
                <a:defRPr/>
              </a:pPr>
              <a:t>9</a:t>
            </a:fld>
            <a:endParaRPr lang="en-US" dirty="0"/>
          </a:p>
        </p:txBody>
      </p:sp>
    </p:spTree>
    <p:extLst>
      <p:ext uri="{BB962C8B-B14F-4D97-AF65-F5344CB8AC3E}">
        <p14:creationId xmlns:p14="http://schemas.microsoft.com/office/powerpoint/2010/main" val="1275499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userDrawn="1"/>
        </p:nvSpPr>
        <p:spPr>
          <a:xfrm>
            <a:off x="0" y="0"/>
            <a:ext cx="9144000" cy="6858000"/>
          </a:xfrm>
          <a:prstGeom prst="rect">
            <a:avLst/>
          </a:prstGeom>
          <a:solidFill>
            <a:srgbClr val="0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0" y="0"/>
            <a:ext cx="9144000" cy="533400"/>
          </a:xfrm>
          <a:prstGeom prst="rect">
            <a:avLst/>
          </a:prstGeom>
          <a:solidFill>
            <a:srgbClr val="990033"/>
          </a:solidFill>
          <a:ln w="31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0" y="609600"/>
            <a:ext cx="9144000" cy="5791200"/>
          </a:xfrm>
          <a:prstGeom prst="rect">
            <a:avLst/>
          </a:prstGeom>
          <a:solidFill>
            <a:srgbClr val="FFFF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Slide Number Placeholder 5"/>
          <p:cNvSpPr txBox="1">
            <a:spLocks/>
          </p:cNvSpPr>
          <p:nvPr userDrawn="1"/>
        </p:nvSpPr>
        <p:spPr>
          <a:xfrm>
            <a:off x="6858000" y="6492875"/>
            <a:ext cx="2133600" cy="365125"/>
          </a:xfrm>
          <a:prstGeom prst="rect">
            <a:avLst/>
          </a:prstGeom>
        </p:spPr>
        <p:txBody>
          <a:bodyPr/>
          <a:lstStyle/>
          <a:p>
            <a:pPr algn="r" fontAlgn="auto">
              <a:spcBef>
                <a:spcPts val="0"/>
              </a:spcBef>
              <a:spcAft>
                <a:spcPts val="0"/>
              </a:spcAft>
              <a:defRPr/>
            </a:pPr>
            <a:fld id="{D2E339E7-88AF-40F5-83EB-BF1435807383}" type="slidenum">
              <a:rPr lang="en-US" sz="1200">
                <a:solidFill>
                  <a:schemeClr val="bg1"/>
                </a:solidFill>
                <a:latin typeface="+mn-lt"/>
              </a:rPr>
              <a:pPr algn="r" fontAlgn="auto">
                <a:spcBef>
                  <a:spcPts val="0"/>
                </a:spcBef>
                <a:spcAft>
                  <a:spcPts val="0"/>
                </a:spcAft>
                <a:defRPr/>
              </a:pPr>
              <a:t>‹#›</a:t>
            </a:fld>
            <a:endParaRPr lang="en-US" sz="1200" dirty="0">
              <a:solidFill>
                <a:schemeClr val="bg1"/>
              </a:solidFill>
              <a:latin typeface="+mn-lt"/>
            </a:endParaRPr>
          </a:p>
        </p:txBody>
      </p:sp>
      <p:sp>
        <p:nvSpPr>
          <p:cNvPr id="8" name="Rectangle 7"/>
          <p:cNvSpPr/>
          <p:nvPr userDrawn="1"/>
        </p:nvSpPr>
        <p:spPr>
          <a:xfrm>
            <a:off x="0" y="457200"/>
            <a:ext cx="9144000" cy="76200"/>
          </a:xfrm>
          <a:prstGeom prst="rect">
            <a:avLst/>
          </a:prstGeom>
          <a:solidFill>
            <a:schemeClr val="bg2">
              <a:lumMod val="75000"/>
            </a:schemeClr>
          </a:solidFill>
          <a:ln w="3175">
            <a:solidFill>
              <a:srgbClr val="A698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3" name="Picture 9" descr="rfums_one_line_w.jpg"/>
          <p:cNvPicPr>
            <a:picLocks noChangeAspect="1"/>
          </p:cNvPicPr>
          <p:nvPr userDrawn="1"/>
        </p:nvPicPr>
        <p:blipFill>
          <a:blip r:embed="rId13" cstate="print"/>
          <a:srcRect/>
          <a:stretch>
            <a:fillRect/>
          </a:stretch>
        </p:blipFill>
        <p:spPr bwMode="auto">
          <a:xfrm>
            <a:off x="304800" y="6477000"/>
            <a:ext cx="4343400" cy="322263"/>
          </a:xfrm>
          <a:prstGeom prst="rect">
            <a:avLst/>
          </a:prstGeom>
          <a:noFill/>
          <a:ln w="9525">
            <a:noFill/>
            <a:miter lim="800000"/>
            <a:headEnd/>
            <a:tailEnd/>
          </a:ln>
        </p:spPr>
      </p:pic>
      <p:pic>
        <p:nvPicPr>
          <p:cNvPr id="1034" name="Picture 16" descr="rfums_seal_k.jpg"/>
          <p:cNvPicPr>
            <a:picLocks noChangeAspect="1"/>
          </p:cNvPicPr>
          <p:nvPr userDrawn="1"/>
        </p:nvPicPr>
        <p:blipFill>
          <a:blip r:embed="rId14" cstate="print"/>
          <a:srcRect/>
          <a:stretch>
            <a:fillRect/>
          </a:stretch>
        </p:blipFill>
        <p:spPr bwMode="auto">
          <a:xfrm>
            <a:off x="7772400" y="5105400"/>
            <a:ext cx="12192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hyperlink" Target="http://www.goodrx.com/enoxapari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1600200"/>
            <a:ext cx="7772400" cy="1470025"/>
          </a:xfrm>
        </p:spPr>
        <p:txBody>
          <a:bodyPr/>
          <a:lstStyle/>
          <a:p>
            <a:pPr algn="l"/>
            <a:r>
              <a:rPr lang="en-US" b="1" dirty="0" smtClean="0">
                <a:solidFill>
                  <a:schemeClr val="accent4">
                    <a:lumMod val="50000"/>
                  </a:schemeClr>
                </a:solidFill>
              </a:rPr>
              <a:t>Cost-effectiveness of Routine </a:t>
            </a:r>
            <a:r>
              <a:rPr lang="en-US" b="1" dirty="0" smtClean="0">
                <a:solidFill>
                  <a:schemeClr val="accent4">
                    <a:lumMod val="50000"/>
                  </a:schemeClr>
                </a:solidFill>
              </a:rPr>
              <a:t>Low Molecular Weight Heparin </a:t>
            </a:r>
            <a:r>
              <a:rPr lang="en-US" b="1" dirty="0" smtClean="0">
                <a:solidFill>
                  <a:schemeClr val="accent4">
                    <a:lumMod val="50000"/>
                  </a:schemeClr>
                </a:solidFill>
              </a:rPr>
              <a:t>DVT Prophylaxis Following Select Foot and Ankle Surgeries</a:t>
            </a:r>
          </a:p>
        </p:txBody>
      </p:sp>
      <p:pic>
        <p:nvPicPr>
          <p:cNvPr id="1026" name="Picture 2"/>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sp>
        <p:nvSpPr>
          <p:cNvPr id="7" name="Rectangle 6"/>
          <p:cNvSpPr/>
          <p:nvPr/>
        </p:nvSpPr>
        <p:spPr>
          <a:xfrm>
            <a:off x="0" y="5105400"/>
            <a:ext cx="91440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a:xfrm>
            <a:off x="609600" y="3889374"/>
            <a:ext cx="4419600" cy="1978026"/>
          </a:xfrm>
        </p:spPr>
        <p:txBody>
          <a:bodyPr rtlCol="0">
            <a:normAutofit/>
          </a:bodyPr>
          <a:lstStyle/>
          <a:p>
            <a:pPr algn="l" fontAlgn="auto">
              <a:spcAft>
                <a:spcPts val="0"/>
              </a:spcAft>
              <a:buFont typeface="Arial" pitchFamily="34" charset="0"/>
              <a:buNone/>
              <a:defRPr/>
            </a:pPr>
            <a:r>
              <a:rPr lang="en-US" sz="2400" dirty="0" smtClean="0">
                <a:solidFill>
                  <a:schemeClr val="tx1"/>
                </a:solidFill>
              </a:rPr>
              <a:t>Adam Fleischer, DPM, MPH</a:t>
            </a:r>
          </a:p>
          <a:p>
            <a:pPr algn="l" fontAlgn="auto">
              <a:spcAft>
                <a:spcPts val="0"/>
              </a:spcAft>
              <a:buFont typeface="Arial" pitchFamily="34" charset="0"/>
              <a:buNone/>
              <a:defRPr/>
            </a:pPr>
            <a:r>
              <a:rPr lang="en-US" sz="2400" dirty="0" smtClean="0">
                <a:solidFill>
                  <a:schemeClr val="tx1"/>
                </a:solidFill>
              </a:rPr>
              <a:t>Craig </a:t>
            </a:r>
            <a:r>
              <a:rPr lang="en-US" sz="2400" dirty="0" smtClean="0">
                <a:solidFill>
                  <a:schemeClr val="tx1"/>
                </a:solidFill>
              </a:rPr>
              <a:t>Wirt, PhD</a:t>
            </a:r>
          </a:p>
          <a:p>
            <a:pPr algn="l" fontAlgn="auto">
              <a:spcAft>
                <a:spcPts val="0"/>
              </a:spcAft>
              <a:buFont typeface="Arial" pitchFamily="34" charset="0"/>
              <a:buNone/>
              <a:defRPr/>
            </a:pPr>
            <a:r>
              <a:rPr lang="en-US" sz="2400" dirty="0" smtClean="0">
                <a:solidFill>
                  <a:schemeClr val="tx1"/>
                </a:solidFill>
              </a:rPr>
              <a:t>Carolina </a:t>
            </a:r>
            <a:r>
              <a:rPr lang="en-US" sz="2400" dirty="0" err="1" smtClean="0">
                <a:solidFill>
                  <a:schemeClr val="tx1"/>
                </a:solidFill>
              </a:rPr>
              <a:t>Barbosa</a:t>
            </a:r>
            <a:r>
              <a:rPr lang="en-US" sz="2400" dirty="0" smtClean="0">
                <a:solidFill>
                  <a:schemeClr val="tx1"/>
                </a:solidFill>
              </a:rPr>
              <a:t>, PhD</a:t>
            </a:r>
          </a:p>
        </p:txBody>
      </p:sp>
      <p:sp>
        <p:nvSpPr>
          <p:cNvPr id="10" name="Subtitle 2"/>
          <p:cNvSpPr txBox="1">
            <a:spLocks/>
          </p:cNvSpPr>
          <p:nvPr/>
        </p:nvSpPr>
        <p:spPr bwMode="auto">
          <a:xfrm>
            <a:off x="4724400" y="3889374"/>
            <a:ext cx="4419600" cy="197802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fontAlgn="auto">
              <a:spcBef>
                <a:spcPct val="20000"/>
              </a:spcBef>
              <a:spcAft>
                <a:spcPts val="0"/>
              </a:spcAft>
              <a:defRPr/>
            </a:pPr>
            <a:r>
              <a:rPr lang="en-US" sz="2400" dirty="0">
                <a:latin typeface="+mn-lt"/>
              </a:rPr>
              <a:t>Richmond Robinson, DPM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smtClean="0">
                <a:ln>
                  <a:noFill/>
                </a:ln>
                <a:solidFill>
                  <a:schemeClr val="tx1"/>
                </a:solidFill>
                <a:effectLst/>
                <a:uLnTx/>
                <a:uFillTx/>
                <a:latin typeface="+mn-lt"/>
              </a:rPr>
              <a:t>Arezou</a:t>
            </a:r>
            <a:r>
              <a:rPr kumimoji="0" lang="en-US" sz="2400" b="0" i="0" u="none" strike="noStrike" kern="1200" cap="none" spc="0" normalizeH="0" baseline="0" noProof="0" dirty="0" smtClean="0">
                <a:ln>
                  <a:noFill/>
                </a:ln>
                <a:solidFill>
                  <a:schemeClr val="tx1"/>
                </a:solidFill>
                <a:effectLst/>
                <a:uLnTx/>
                <a:uFillTx/>
                <a:latin typeface="+mn-lt"/>
              </a:rPr>
              <a:t> </a:t>
            </a:r>
            <a:r>
              <a:rPr kumimoji="0" lang="en-US" sz="2400" b="0" i="0" u="none" strike="noStrike" kern="1200" cap="none" spc="0" normalizeH="0" baseline="0" noProof="0" dirty="0" err="1" smtClean="0">
                <a:ln>
                  <a:noFill/>
                </a:ln>
                <a:solidFill>
                  <a:schemeClr val="tx1"/>
                </a:solidFill>
                <a:effectLst/>
                <a:uLnTx/>
                <a:uFillTx/>
                <a:latin typeface="+mn-lt"/>
              </a:rPr>
              <a:t>Amidi</a:t>
            </a:r>
            <a:r>
              <a:rPr kumimoji="0" lang="en-US" sz="2400" b="0" i="0" u="none" strike="noStrike" kern="1200" cap="none" spc="0" normalizeH="0" baseline="0" noProof="0" dirty="0" smtClean="0">
                <a:ln>
                  <a:noFill/>
                </a:ln>
                <a:solidFill>
                  <a:schemeClr val="tx1"/>
                </a:solidFill>
                <a:effectLst/>
                <a:uLnTx/>
                <a:uFillTx/>
                <a:latin typeface="+mn-lt"/>
              </a:rPr>
              <a:t>, DPM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rPr>
              <a:t>Robert </a:t>
            </a:r>
            <a:r>
              <a:rPr kumimoji="0" lang="en-US" sz="2400" b="0" i="0" u="none" strike="noStrike" kern="1200" cap="none" spc="0" normalizeH="0" baseline="0" noProof="0" dirty="0" smtClean="0">
                <a:ln>
                  <a:noFill/>
                </a:ln>
                <a:solidFill>
                  <a:schemeClr val="tx1"/>
                </a:solidFill>
                <a:effectLst/>
                <a:uLnTx/>
                <a:uFillTx/>
                <a:latin typeface="+mn-lt"/>
              </a:rPr>
              <a:t>Joseph, DPM, PhD</a:t>
            </a:r>
          </a:p>
        </p:txBody>
      </p:sp>
      <p:pic>
        <p:nvPicPr>
          <p:cNvPr id="2" name="Picture 1"/>
          <p:cNvPicPr>
            <a:picLocks noChangeAspect="1"/>
          </p:cNvPicPr>
          <p:nvPr/>
        </p:nvPicPr>
        <p:blipFill rotWithShape="1">
          <a:blip r:embed="rId4"/>
          <a:srcRect l="13105" t="14563" r="14274" b="64586"/>
          <a:stretch/>
        </p:blipFill>
        <p:spPr>
          <a:xfrm>
            <a:off x="381000" y="5562600"/>
            <a:ext cx="8374431" cy="13517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895600" y="76200"/>
            <a:ext cx="5943600" cy="533400"/>
          </a:xfrm>
          <a:prstGeom prst="rect">
            <a:avLst/>
          </a:prstGeom>
        </p:spPr>
        <p:txBody>
          <a:bodyPr/>
          <a:lstStyle/>
          <a:p>
            <a:pPr algn="r" fontAlgn="auto">
              <a:spcAft>
                <a:spcPts val="0"/>
              </a:spcAft>
              <a:defRPr/>
            </a:pPr>
            <a:endParaRPr lang="en-US" sz="2000" dirty="0">
              <a:solidFill>
                <a:schemeClr val="bg1"/>
              </a:solidFill>
              <a:latin typeface="+mj-lt"/>
              <a:ea typeface="+mj-ea"/>
              <a:cs typeface="+mj-cs"/>
            </a:endParaRPr>
          </a:p>
        </p:txBody>
      </p:sp>
      <p:sp>
        <p:nvSpPr>
          <p:cNvPr id="7" name="Rectangle 6"/>
          <p:cNvSpPr/>
          <p:nvPr/>
        </p:nvSpPr>
        <p:spPr>
          <a:xfrm>
            <a:off x="7620000" y="5105400"/>
            <a:ext cx="152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sp>
        <p:nvSpPr>
          <p:cNvPr id="8" name="Title 1"/>
          <p:cNvSpPr txBox="1">
            <a:spLocks/>
          </p:cNvSpPr>
          <p:nvPr/>
        </p:nvSpPr>
        <p:spPr>
          <a:xfrm>
            <a:off x="-76200" y="838200"/>
            <a:ext cx="9296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100" b="0" i="0" u="none" strike="noStrike" kern="1200" cap="none" spc="0" normalizeH="0" baseline="0" noProof="0" dirty="0" smtClean="0">
                <a:ln>
                  <a:noFill/>
                </a:ln>
                <a:solidFill>
                  <a:schemeClr val="tx1"/>
                </a:solidFill>
                <a:effectLst/>
                <a:uLnTx/>
                <a:uFillTx/>
                <a:latin typeface="+mj-lt"/>
                <a:ea typeface="+mj-ea"/>
                <a:cs typeface="+mj-cs"/>
              </a:rPr>
              <a:t>Methods: </a:t>
            </a:r>
            <a:r>
              <a:rPr kumimoji="0" lang="en-US" sz="3100" b="1" i="0" u="none" strike="noStrike" kern="1200" cap="none" spc="0" normalizeH="0" baseline="0" noProof="0" dirty="0" smtClean="0">
                <a:ln>
                  <a:noFill/>
                </a:ln>
                <a:solidFill>
                  <a:schemeClr val="tx1"/>
                </a:solidFill>
                <a:effectLst/>
                <a:uLnTx/>
                <a:uFillTx/>
                <a:latin typeface="+mj-lt"/>
                <a:ea typeface="+mj-ea"/>
                <a:cs typeface="+mj-cs"/>
              </a:rPr>
              <a:t>Probability</a:t>
            </a:r>
            <a:r>
              <a:rPr kumimoji="0" lang="en-US" sz="3100" b="0" i="0" u="none" strike="noStrike" kern="1200" cap="none" spc="0" normalizeH="0" baseline="0" noProof="0" dirty="0" smtClean="0">
                <a:ln>
                  <a:noFill/>
                </a:ln>
                <a:solidFill>
                  <a:schemeClr val="tx1"/>
                </a:solidFill>
                <a:effectLst/>
                <a:uLnTx/>
                <a:uFillTx/>
                <a:latin typeface="+mj-lt"/>
                <a:ea typeface="+mj-ea"/>
                <a:cs typeface="+mj-cs"/>
              </a:rPr>
              <a:t> of Developing </a:t>
            </a:r>
            <a:r>
              <a:rPr kumimoji="0" lang="en-US" sz="3100" b="1" i="0" u="none" strike="noStrike" kern="1200" cap="none" spc="0" normalizeH="0" baseline="0" noProof="0" dirty="0" smtClean="0">
                <a:ln>
                  <a:noFill/>
                </a:ln>
                <a:solidFill>
                  <a:schemeClr val="tx1"/>
                </a:solidFill>
                <a:effectLst/>
                <a:uLnTx/>
                <a:uFillTx/>
                <a:latin typeface="+mj-lt"/>
                <a:ea typeface="+mj-ea"/>
                <a:cs typeface="+mj-cs"/>
              </a:rPr>
              <a:t>Symptomatic</a:t>
            </a:r>
            <a:r>
              <a:rPr kumimoji="0" lang="en-US" sz="3100" b="0" i="0" u="none" strike="noStrike" kern="1200" cap="none" spc="0" normalizeH="0" baseline="0" noProof="0" dirty="0" smtClean="0">
                <a:ln>
                  <a:noFill/>
                </a:ln>
                <a:solidFill>
                  <a:schemeClr val="tx1"/>
                </a:solidFill>
                <a:effectLst/>
                <a:uLnTx/>
                <a:uFillTx/>
                <a:latin typeface="+mj-lt"/>
                <a:ea typeface="+mj-ea"/>
                <a:cs typeface="+mj-cs"/>
              </a:rPr>
              <a:t> DVT</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9" name="Straight Connector 8"/>
          <p:cNvCxnSpPr/>
          <p:nvPr/>
        </p:nvCxnSpPr>
        <p:spPr>
          <a:xfrm>
            <a:off x="685800" y="1524000"/>
            <a:ext cx="7620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2" name="Content Placeholder 4"/>
          <p:cNvGraphicFramePr>
            <a:graphicFrameLocks/>
          </p:cNvGraphicFramePr>
          <p:nvPr>
            <p:extLst>
              <p:ext uri="{D42A27DB-BD31-4B8C-83A1-F6EECF244321}">
                <p14:modId xmlns:p14="http://schemas.microsoft.com/office/powerpoint/2010/main" val="2918213316"/>
              </p:ext>
            </p:extLst>
          </p:nvPr>
        </p:nvGraphicFramePr>
        <p:xfrm>
          <a:off x="381000" y="1722120"/>
          <a:ext cx="8458200" cy="4907280"/>
        </p:xfrm>
        <a:graphic>
          <a:graphicData uri="http://schemas.openxmlformats.org/drawingml/2006/table">
            <a:tbl>
              <a:tblPr firstRow="1" bandRow="1">
                <a:tableStyleId>{FABFCF23-3B69-468F-B69F-88F6DE6A72F2}</a:tableStyleId>
              </a:tblPr>
              <a:tblGrid>
                <a:gridCol w="2819400"/>
                <a:gridCol w="2819400"/>
                <a:gridCol w="2819400"/>
              </a:tblGrid>
              <a:tr h="408940">
                <a:tc>
                  <a:txBody>
                    <a:bodyPr/>
                    <a:lstStyle/>
                    <a:p>
                      <a:r>
                        <a:rPr lang="en-US" dirty="0" smtClean="0"/>
                        <a:t>Surgery</a:t>
                      </a:r>
                      <a:endParaRPr lang="en-US" dirty="0"/>
                    </a:p>
                  </a:txBody>
                  <a:tcPr/>
                </a:tc>
                <a:tc>
                  <a:txBody>
                    <a:bodyPr/>
                    <a:lstStyle/>
                    <a:p>
                      <a:r>
                        <a:rPr lang="en-US" dirty="0" smtClean="0"/>
                        <a:t>Chemical Prophylaxis</a:t>
                      </a:r>
                      <a:endParaRPr lang="en-US" dirty="0"/>
                    </a:p>
                  </a:txBody>
                  <a:tcPr/>
                </a:tc>
                <a:tc>
                  <a:txBody>
                    <a:bodyPr/>
                    <a:lstStyle/>
                    <a:p>
                      <a:r>
                        <a:rPr lang="en-US" dirty="0" smtClean="0"/>
                        <a:t>Probability of DVT </a:t>
                      </a:r>
                      <a:endParaRPr lang="en-US" dirty="0"/>
                    </a:p>
                  </a:txBody>
                  <a:tcPr/>
                </a:tc>
              </a:tr>
              <a:tr h="408940">
                <a:tc>
                  <a:txBody>
                    <a:bodyPr/>
                    <a:lstStyle/>
                    <a:p>
                      <a:r>
                        <a:rPr lang="en-US" dirty="0" smtClean="0"/>
                        <a:t>Achilles</a:t>
                      </a:r>
                      <a:r>
                        <a:rPr lang="en-US" baseline="0" dirty="0" smtClean="0"/>
                        <a:t> Tendon Repair</a:t>
                      </a:r>
                      <a:endParaRPr lang="en-US" dirty="0"/>
                    </a:p>
                  </a:txBody>
                  <a:tcPr/>
                </a:tc>
                <a:tc>
                  <a:txBody>
                    <a:bodyPr/>
                    <a:lstStyle/>
                    <a:p>
                      <a:r>
                        <a:rPr lang="en-US" dirty="0" smtClean="0"/>
                        <a:t>No</a:t>
                      </a:r>
                      <a:endParaRPr lang="en-US" dirty="0"/>
                    </a:p>
                  </a:txBody>
                  <a:tcPr/>
                </a:tc>
                <a:tc>
                  <a:txBody>
                    <a:bodyPr/>
                    <a:lstStyle/>
                    <a:p>
                      <a:r>
                        <a:rPr lang="en-US" dirty="0" smtClean="0"/>
                        <a:t>0.062</a:t>
                      </a:r>
                    </a:p>
                  </a:txBody>
                  <a:tcPr/>
                </a:tc>
              </a:tr>
              <a:tr h="408940">
                <a:tc>
                  <a:txBody>
                    <a:bodyPr/>
                    <a:lstStyle/>
                    <a:p>
                      <a:r>
                        <a:rPr lang="en-US" dirty="0" smtClean="0"/>
                        <a:t>Total Ankle Replacement</a:t>
                      </a:r>
                      <a:endParaRPr lang="en-US" dirty="0"/>
                    </a:p>
                  </a:txBody>
                  <a:tcPr/>
                </a:tc>
                <a:tc>
                  <a:txBody>
                    <a:bodyPr/>
                    <a:lstStyle/>
                    <a:p>
                      <a:r>
                        <a:rPr lang="en-US" dirty="0" smtClean="0"/>
                        <a:t>No</a:t>
                      </a:r>
                      <a:endParaRPr lang="en-US" dirty="0"/>
                    </a:p>
                  </a:txBody>
                  <a:tcPr/>
                </a:tc>
                <a:tc>
                  <a:txBody>
                    <a:bodyPr/>
                    <a:lstStyle/>
                    <a:p>
                      <a:r>
                        <a:rPr lang="en-US" b="1" dirty="0" smtClean="0"/>
                        <a:t>0.076</a:t>
                      </a:r>
                    </a:p>
                  </a:txBody>
                  <a:tcPr/>
                </a:tc>
              </a:tr>
              <a:tr h="408940">
                <a:tc>
                  <a:txBody>
                    <a:bodyPr/>
                    <a:lstStyle/>
                    <a:p>
                      <a:r>
                        <a:rPr lang="en-US" dirty="0" smtClean="0"/>
                        <a:t>Hallux Valgus</a:t>
                      </a:r>
                      <a:r>
                        <a:rPr lang="en-US" baseline="0" dirty="0" smtClean="0"/>
                        <a:t> Surgery</a:t>
                      </a:r>
                      <a:endParaRPr lang="en-US" dirty="0"/>
                    </a:p>
                  </a:txBody>
                  <a:tcPr/>
                </a:tc>
                <a:tc>
                  <a:txBody>
                    <a:bodyPr/>
                    <a:lstStyle/>
                    <a:p>
                      <a:r>
                        <a:rPr lang="en-US" dirty="0" smtClean="0"/>
                        <a:t>No</a:t>
                      </a:r>
                      <a:endParaRPr lang="en-US" dirty="0"/>
                    </a:p>
                  </a:txBody>
                  <a:tcPr/>
                </a:tc>
                <a:tc>
                  <a:txBody>
                    <a:bodyPr/>
                    <a:lstStyle/>
                    <a:p>
                      <a:r>
                        <a:rPr lang="en-US" b="1" dirty="0" smtClean="0"/>
                        <a:t>0.0001</a:t>
                      </a:r>
                    </a:p>
                  </a:txBody>
                  <a:tcPr/>
                </a:tc>
              </a:tr>
              <a:tr h="408940">
                <a:tc>
                  <a:txBody>
                    <a:bodyPr/>
                    <a:lstStyle/>
                    <a:p>
                      <a:r>
                        <a:rPr lang="en-US" dirty="0" err="1" smtClean="0"/>
                        <a:t>Rearfoot</a:t>
                      </a:r>
                      <a:r>
                        <a:rPr lang="en-US" dirty="0" smtClean="0"/>
                        <a:t> Arthrodesis</a:t>
                      </a:r>
                      <a:endParaRPr lang="en-US" dirty="0"/>
                    </a:p>
                  </a:txBody>
                  <a:tcPr/>
                </a:tc>
                <a:tc>
                  <a:txBody>
                    <a:bodyPr/>
                    <a:lstStyle/>
                    <a:p>
                      <a:r>
                        <a:rPr lang="en-US" dirty="0" smtClean="0"/>
                        <a:t>No</a:t>
                      </a:r>
                      <a:endParaRPr lang="en-US" dirty="0"/>
                    </a:p>
                  </a:txBody>
                  <a:tcPr/>
                </a:tc>
                <a:tc>
                  <a:txBody>
                    <a:bodyPr/>
                    <a:lstStyle/>
                    <a:p>
                      <a:r>
                        <a:rPr lang="en-US" dirty="0" smtClean="0"/>
                        <a:t>0.0003</a:t>
                      </a:r>
                    </a:p>
                  </a:txBody>
                  <a:tcPr/>
                </a:tc>
              </a:tr>
              <a:tr h="408940">
                <a:tc>
                  <a:txBody>
                    <a:bodyPr/>
                    <a:lstStyle/>
                    <a:p>
                      <a:r>
                        <a:rPr lang="en-US" dirty="0" smtClean="0"/>
                        <a:t>Ankle Fracture Surgery</a:t>
                      </a:r>
                      <a:endParaRPr lang="en-US" dirty="0"/>
                    </a:p>
                  </a:txBody>
                  <a:tcPr/>
                </a:tc>
                <a:tc>
                  <a:txBody>
                    <a:bodyPr/>
                    <a:lstStyle/>
                    <a:p>
                      <a:r>
                        <a:rPr lang="en-US" dirty="0" smtClean="0"/>
                        <a:t>No</a:t>
                      </a:r>
                      <a:endParaRPr lang="en-US" dirty="0"/>
                    </a:p>
                  </a:txBody>
                  <a:tcPr/>
                </a:tc>
                <a:tc>
                  <a:txBody>
                    <a:bodyPr/>
                    <a:lstStyle/>
                    <a:p>
                      <a:r>
                        <a:rPr lang="en-US" dirty="0" smtClean="0"/>
                        <a:t>0.026</a:t>
                      </a:r>
                    </a:p>
                  </a:txBody>
                  <a:tcPr/>
                </a:tc>
              </a:tr>
              <a:tr h="408940">
                <a:tc>
                  <a:txBody>
                    <a:bodyPr/>
                    <a:lstStyle/>
                    <a:p>
                      <a:r>
                        <a:rPr lang="en-US" b="1" dirty="0" smtClean="0">
                          <a:solidFill>
                            <a:schemeClr val="bg1"/>
                          </a:solidFill>
                        </a:rPr>
                        <a:t>Surgery</a:t>
                      </a:r>
                      <a:endParaRPr lang="en-US" b="1" dirty="0">
                        <a:solidFill>
                          <a:schemeClr val="bg1"/>
                        </a:solidFill>
                      </a:endParaRPr>
                    </a:p>
                  </a:txBody>
                  <a:tcPr>
                    <a:solidFill>
                      <a:schemeClr val="accent5"/>
                    </a:solidFill>
                  </a:tcPr>
                </a:tc>
                <a:tc>
                  <a:txBody>
                    <a:bodyPr/>
                    <a:lstStyle/>
                    <a:p>
                      <a:r>
                        <a:rPr lang="en-US" b="1" dirty="0" smtClean="0">
                          <a:solidFill>
                            <a:schemeClr val="bg1"/>
                          </a:solidFill>
                        </a:rPr>
                        <a:t>Chemical Prophylaxis</a:t>
                      </a:r>
                      <a:endParaRPr lang="en-US" b="1" dirty="0">
                        <a:solidFill>
                          <a:schemeClr val="bg1"/>
                        </a:solidFill>
                      </a:endParaRPr>
                    </a:p>
                  </a:txBody>
                  <a:tcPr>
                    <a:solidFill>
                      <a:schemeClr val="accent5"/>
                    </a:solidFill>
                  </a:tcPr>
                </a:tc>
                <a:tc>
                  <a:txBody>
                    <a:bodyPr/>
                    <a:lstStyle/>
                    <a:p>
                      <a:r>
                        <a:rPr lang="en-US" b="1" dirty="0" smtClean="0">
                          <a:solidFill>
                            <a:schemeClr val="bg1"/>
                          </a:solidFill>
                        </a:rPr>
                        <a:t>Probability of DVT</a:t>
                      </a:r>
                      <a:endParaRPr lang="en-US" b="1" dirty="0">
                        <a:solidFill>
                          <a:schemeClr val="bg1"/>
                        </a:solidFill>
                      </a:endParaRPr>
                    </a:p>
                  </a:txBody>
                  <a:tcPr>
                    <a:solidFill>
                      <a:schemeClr val="accent5"/>
                    </a:solidFill>
                  </a:tcPr>
                </a:tc>
              </a:tr>
              <a:tr h="408940">
                <a:tc>
                  <a:txBody>
                    <a:bodyPr/>
                    <a:lstStyle/>
                    <a:p>
                      <a:r>
                        <a:rPr lang="en-US" dirty="0" smtClean="0"/>
                        <a:t>Achilles</a:t>
                      </a:r>
                      <a:r>
                        <a:rPr lang="en-US" baseline="0" dirty="0" smtClean="0"/>
                        <a:t> Tendon Repair</a:t>
                      </a:r>
                      <a:endParaRPr lang="en-US" dirty="0"/>
                    </a:p>
                  </a:txBody>
                  <a:tcPr>
                    <a:solidFill>
                      <a:schemeClr val="accent5">
                        <a:lumMod val="20000"/>
                        <a:lumOff val="80000"/>
                      </a:schemeClr>
                    </a:solidFill>
                  </a:tcPr>
                </a:tc>
                <a:tc>
                  <a:txBody>
                    <a:bodyPr/>
                    <a:lstStyle/>
                    <a:p>
                      <a:r>
                        <a:rPr lang="en-US" b="0" dirty="0" smtClean="0">
                          <a:solidFill>
                            <a:srgbClr val="000000"/>
                          </a:solidFill>
                        </a:rPr>
                        <a:t>Yes</a:t>
                      </a:r>
                      <a:endParaRPr lang="en-US" b="0" dirty="0">
                        <a:solidFill>
                          <a:srgbClr val="000000"/>
                        </a:solidFill>
                      </a:endParaRPr>
                    </a:p>
                  </a:txBody>
                  <a:tcPr>
                    <a:solidFill>
                      <a:schemeClr val="accent5">
                        <a:lumMod val="20000"/>
                        <a:lumOff val="80000"/>
                      </a:schemeClr>
                    </a:solidFill>
                  </a:tcPr>
                </a:tc>
                <a:tc>
                  <a:txBody>
                    <a:bodyPr/>
                    <a:lstStyle/>
                    <a:p>
                      <a:r>
                        <a:rPr lang="en-US" b="0" dirty="0" smtClean="0">
                          <a:solidFill>
                            <a:srgbClr val="000000"/>
                          </a:solidFill>
                        </a:rPr>
                        <a:t>0.032</a:t>
                      </a:r>
                      <a:endParaRPr lang="en-US" b="0" dirty="0">
                        <a:solidFill>
                          <a:srgbClr val="000000"/>
                        </a:solidFill>
                      </a:endParaRPr>
                    </a:p>
                  </a:txBody>
                  <a:tcPr>
                    <a:solidFill>
                      <a:schemeClr val="accent5">
                        <a:lumMod val="20000"/>
                        <a:lumOff val="80000"/>
                      </a:schemeClr>
                    </a:solidFill>
                  </a:tcPr>
                </a:tc>
              </a:tr>
              <a:tr h="408940">
                <a:tc>
                  <a:txBody>
                    <a:bodyPr/>
                    <a:lstStyle/>
                    <a:p>
                      <a:r>
                        <a:rPr lang="en-US" dirty="0" smtClean="0"/>
                        <a:t>Total Ankle Replacement</a:t>
                      </a:r>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Yes</a:t>
                      </a:r>
                    </a:p>
                  </a:txBody>
                  <a:tcPr>
                    <a:solidFill>
                      <a:schemeClr val="bg1"/>
                    </a:solidFill>
                  </a:tcPr>
                </a:tc>
                <a:tc>
                  <a:txBody>
                    <a:bodyPr/>
                    <a:lstStyle/>
                    <a:p>
                      <a:r>
                        <a:rPr lang="en-US" b="1" dirty="0" smtClean="0">
                          <a:solidFill>
                            <a:srgbClr val="000000"/>
                          </a:solidFill>
                        </a:rPr>
                        <a:t>0.039</a:t>
                      </a:r>
                      <a:endParaRPr lang="en-US" b="1" dirty="0">
                        <a:solidFill>
                          <a:srgbClr val="000000"/>
                        </a:solidFill>
                      </a:endParaRPr>
                    </a:p>
                  </a:txBody>
                  <a:tcPr>
                    <a:solidFill>
                      <a:schemeClr val="bg1"/>
                    </a:solidFill>
                  </a:tcPr>
                </a:tc>
              </a:tr>
              <a:tr h="408940">
                <a:tc>
                  <a:txBody>
                    <a:bodyPr/>
                    <a:lstStyle/>
                    <a:p>
                      <a:r>
                        <a:rPr lang="en-US" dirty="0" smtClean="0"/>
                        <a:t>Hallux Valgus</a:t>
                      </a:r>
                      <a:r>
                        <a:rPr lang="en-US" baseline="0" dirty="0" smtClean="0"/>
                        <a:t> Surgery</a:t>
                      </a:r>
                      <a:endParaRPr lang="en-US"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Yes</a:t>
                      </a:r>
                    </a:p>
                  </a:txBody>
                  <a:tcPr>
                    <a:solidFill>
                      <a:schemeClr val="accent5">
                        <a:lumMod val="20000"/>
                        <a:lumOff val="80000"/>
                      </a:schemeClr>
                    </a:solidFill>
                  </a:tcPr>
                </a:tc>
                <a:tc>
                  <a:txBody>
                    <a:bodyPr/>
                    <a:lstStyle/>
                    <a:p>
                      <a:r>
                        <a:rPr lang="en-US" b="1" dirty="0" smtClean="0">
                          <a:solidFill>
                            <a:srgbClr val="000000"/>
                          </a:solidFill>
                        </a:rPr>
                        <a:t>0.00005</a:t>
                      </a:r>
                      <a:endParaRPr lang="en-US" b="1" dirty="0">
                        <a:solidFill>
                          <a:srgbClr val="000000"/>
                        </a:solidFill>
                      </a:endParaRPr>
                    </a:p>
                  </a:txBody>
                  <a:tcPr>
                    <a:solidFill>
                      <a:schemeClr val="accent5">
                        <a:lumMod val="20000"/>
                        <a:lumOff val="80000"/>
                      </a:schemeClr>
                    </a:solidFill>
                  </a:tcPr>
                </a:tc>
              </a:tr>
              <a:tr h="408940">
                <a:tc>
                  <a:txBody>
                    <a:bodyPr/>
                    <a:lstStyle/>
                    <a:p>
                      <a:r>
                        <a:rPr lang="en-US" dirty="0" err="1" smtClean="0"/>
                        <a:t>Rearfoot</a:t>
                      </a:r>
                      <a:r>
                        <a:rPr lang="en-US" dirty="0" smtClean="0"/>
                        <a:t> Arthrodesis</a:t>
                      </a:r>
                      <a:endParaRPr lang="en-US" dirty="0"/>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Yes</a:t>
                      </a:r>
                    </a:p>
                  </a:txBody>
                  <a:tcPr>
                    <a:solidFill>
                      <a:srgbClr val="FFFFFF"/>
                    </a:solidFill>
                  </a:tcPr>
                </a:tc>
                <a:tc>
                  <a:txBody>
                    <a:bodyPr/>
                    <a:lstStyle/>
                    <a:p>
                      <a:r>
                        <a:rPr lang="en-US" b="0" dirty="0" smtClean="0">
                          <a:solidFill>
                            <a:srgbClr val="000000"/>
                          </a:solidFill>
                        </a:rPr>
                        <a:t>0.00015</a:t>
                      </a:r>
                      <a:endParaRPr lang="en-US" b="0" dirty="0">
                        <a:solidFill>
                          <a:srgbClr val="000000"/>
                        </a:solidFill>
                      </a:endParaRPr>
                    </a:p>
                  </a:txBody>
                  <a:tcPr>
                    <a:solidFill>
                      <a:srgbClr val="FFFFFF"/>
                    </a:solidFill>
                  </a:tcPr>
                </a:tc>
              </a:tr>
              <a:tr h="408940">
                <a:tc>
                  <a:txBody>
                    <a:bodyPr/>
                    <a:lstStyle/>
                    <a:p>
                      <a:r>
                        <a:rPr lang="en-US" dirty="0" smtClean="0"/>
                        <a:t>Ankle Fracture Surgery</a:t>
                      </a:r>
                      <a:endParaRPr lang="en-US"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Yes</a:t>
                      </a:r>
                    </a:p>
                  </a:txBody>
                  <a:tcPr>
                    <a:solidFill>
                      <a:schemeClr val="accent5">
                        <a:lumMod val="20000"/>
                        <a:lumOff val="80000"/>
                      </a:schemeClr>
                    </a:solidFill>
                  </a:tcPr>
                </a:tc>
                <a:tc>
                  <a:txBody>
                    <a:bodyPr/>
                    <a:lstStyle/>
                    <a:p>
                      <a:r>
                        <a:rPr lang="en-US" b="0" dirty="0" smtClean="0">
                          <a:solidFill>
                            <a:srgbClr val="000000"/>
                          </a:solidFill>
                        </a:rPr>
                        <a:t>0.013</a:t>
                      </a:r>
                      <a:endParaRPr lang="en-US" b="0" dirty="0">
                        <a:solidFill>
                          <a:srgbClr val="000000"/>
                        </a:solidFill>
                      </a:endParaRPr>
                    </a:p>
                  </a:txBody>
                  <a:tcPr>
                    <a:solidFill>
                      <a:schemeClr val="accent5">
                        <a:lumMod val="20000"/>
                        <a:lumOff val="80000"/>
                      </a:schemeClr>
                    </a:solidFill>
                  </a:tcPr>
                </a:tc>
              </a:tr>
            </a:tbl>
          </a:graphicData>
        </a:graphic>
      </p:graphicFrame>
      <p:sp>
        <p:nvSpPr>
          <p:cNvPr id="13" name="Right Arrow 12"/>
          <p:cNvSpPr/>
          <p:nvPr/>
        </p:nvSpPr>
        <p:spPr>
          <a:xfrm rot="10800000">
            <a:off x="7600122" y="2971800"/>
            <a:ext cx="6096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7600122" y="2545411"/>
            <a:ext cx="6096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7600122" y="5383032"/>
            <a:ext cx="6096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7600121" y="4998389"/>
            <a:ext cx="6096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266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895600" y="76200"/>
            <a:ext cx="5943600" cy="533400"/>
          </a:xfrm>
          <a:prstGeom prst="rect">
            <a:avLst/>
          </a:prstGeom>
        </p:spPr>
        <p:txBody>
          <a:bodyPr/>
          <a:lstStyle/>
          <a:p>
            <a:pPr algn="r" fontAlgn="auto">
              <a:spcAft>
                <a:spcPts val="0"/>
              </a:spcAft>
              <a:defRPr/>
            </a:pPr>
            <a:endParaRPr lang="en-US" sz="2000" dirty="0">
              <a:solidFill>
                <a:schemeClr val="bg1"/>
              </a:solidFill>
              <a:latin typeface="+mj-lt"/>
              <a:ea typeface="+mj-ea"/>
              <a:cs typeface="+mj-cs"/>
            </a:endParaRPr>
          </a:p>
        </p:txBody>
      </p:sp>
      <p:sp>
        <p:nvSpPr>
          <p:cNvPr id="7" name="Rectangle 6"/>
          <p:cNvSpPr/>
          <p:nvPr/>
        </p:nvSpPr>
        <p:spPr>
          <a:xfrm>
            <a:off x="7620000" y="5105400"/>
            <a:ext cx="152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sp>
        <p:nvSpPr>
          <p:cNvPr id="8" name="Title 1"/>
          <p:cNvSpPr txBox="1">
            <a:spLocks/>
          </p:cNvSpPr>
          <p:nvPr/>
        </p:nvSpPr>
        <p:spPr>
          <a:xfrm>
            <a:off x="152400" y="914400"/>
            <a:ext cx="88392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Methods: </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Probabilities</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not specific to surgery</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9" name="Straight Connector 8"/>
          <p:cNvCxnSpPr/>
          <p:nvPr/>
        </p:nvCxnSpPr>
        <p:spPr>
          <a:xfrm>
            <a:off x="381000" y="1524000"/>
            <a:ext cx="8382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1879265493"/>
              </p:ext>
            </p:extLst>
          </p:nvPr>
        </p:nvGraphicFramePr>
        <p:xfrm>
          <a:off x="381000" y="1676400"/>
          <a:ext cx="3581400" cy="5044440"/>
        </p:xfrm>
        <a:graphic>
          <a:graphicData uri="http://schemas.openxmlformats.org/drawingml/2006/table">
            <a:tbl>
              <a:tblPr firstRow="1" bandRow="1">
                <a:tableStyleId>{7DF18680-E054-41AD-8BC1-D1AEF772440D}</a:tableStyleId>
              </a:tblPr>
              <a:tblGrid>
                <a:gridCol w="2520244"/>
                <a:gridCol w="1061156"/>
              </a:tblGrid>
              <a:tr h="502920">
                <a:tc>
                  <a:txBody>
                    <a:bodyPr/>
                    <a:lstStyle/>
                    <a:p>
                      <a:r>
                        <a:rPr lang="en-US" sz="1400" dirty="0" smtClean="0"/>
                        <a:t>Morbidity</a:t>
                      </a:r>
                      <a:endParaRPr lang="en-US" sz="14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sz="1400" dirty="0" smtClean="0"/>
                        <a:t>Probability</a:t>
                      </a:r>
                      <a:endParaRPr lang="en-US" sz="14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20090">
                <a:tc>
                  <a:txBody>
                    <a:bodyPr/>
                    <a:lstStyle/>
                    <a:p>
                      <a:r>
                        <a:rPr lang="en-US" sz="1400" dirty="0" smtClean="0"/>
                        <a:t>Mild post thrombotic syndrome after asymptomatic DVT</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b="0" dirty="0" smtClean="0"/>
                        <a:t>0.078</a:t>
                      </a:r>
                      <a:endParaRPr lang="en-US" sz="1400" b="0" dirty="0"/>
                    </a:p>
                  </a:txBody>
                  <a:tcPr>
                    <a:lnR w="12700" cap="flat" cmpd="sng" algn="ctr">
                      <a:solidFill>
                        <a:scrgbClr r="0" g="0" b="0"/>
                      </a:solidFill>
                      <a:prstDash val="solid"/>
                      <a:round/>
                      <a:headEnd type="none" w="med" len="med"/>
                      <a:tailEnd type="none" w="med" len="med"/>
                    </a:lnR>
                  </a:tcPr>
                </a:tc>
              </a:tr>
              <a:tr h="514350">
                <a:tc>
                  <a:txBody>
                    <a:bodyPr/>
                    <a:lstStyle/>
                    <a:p>
                      <a:r>
                        <a:rPr lang="en-US" sz="1400" dirty="0" smtClean="0"/>
                        <a:t>Post-thrombotic</a:t>
                      </a:r>
                      <a:r>
                        <a:rPr lang="en-US" sz="1400" baseline="0" dirty="0" smtClean="0"/>
                        <a:t> syndrome after symptomatic DVT</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b="1" dirty="0" smtClean="0"/>
                        <a:t>0.214</a:t>
                      </a:r>
                      <a:r>
                        <a:rPr lang="en-US" sz="2000" b="1" baseline="30000" dirty="0" smtClean="0">
                          <a:solidFill>
                            <a:srgbClr val="0000FF"/>
                          </a:solidFill>
                        </a:rPr>
                        <a:t>1</a:t>
                      </a:r>
                      <a:endParaRPr lang="en-US" sz="1400" b="1" dirty="0"/>
                    </a:p>
                  </a:txBody>
                  <a:tcPr>
                    <a:lnR w="12700" cap="flat" cmpd="sng" algn="ctr">
                      <a:solidFill>
                        <a:scrgbClr r="0" g="0" b="0"/>
                      </a:solidFill>
                      <a:prstDash val="solid"/>
                      <a:round/>
                      <a:headEnd type="none" w="med" len="med"/>
                      <a:tailEnd type="none" w="med" len="med"/>
                    </a:lnR>
                  </a:tcPr>
                </a:tc>
              </a:tr>
              <a:tr h="514350">
                <a:tc>
                  <a:txBody>
                    <a:bodyPr/>
                    <a:lstStyle/>
                    <a:p>
                      <a:r>
                        <a:rPr lang="en-US" sz="1400" dirty="0" smtClean="0"/>
                        <a:t>Severe post-thrombotic</a:t>
                      </a:r>
                      <a:r>
                        <a:rPr lang="en-US" sz="1400" baseline="0" dirty="0" smtClean="0"/>
                        <a:t>    syndrome</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b="0" dirty="0" smtClean="0"/>
                        <a:t>0.081</a:t>
                      </a:r>
                      <a:endParaRPr lang="en-US" sz="1400" b="0" dirty="0"/>
                    </a:p>
                  </a:txBody>
                  <a:tcPr>
                    <a:lnR w="12700" cap="flat" cmpd="sng" algn="ctr">
                      <a:solidFill>
                        <a:scrgbClr r="0" g="0" b="0"/>
                      </a:solidFill>
                      <a:prstDash val="solid"/>
                      <a:round/>
                      <a:headEnd type="none" w="med" len="med"/>
                      <a:tailEnd type="none" w="med" len="med"/>
                    </a:lnR>
                  </a:tcPr>
                </a:tc>
              </a:tr>
              <a:tr h="514350">
                <a:tc>
                  <a:txBody>
                    <a:bodyPr/>
                    <a:lstStyle/>
                    <a:p>
                      <a:r>
                        <a:rPr lang="en-US" sz="1400" dirty="0" smtClean="0"/>
                        <a:t>Mild post-thrombotic syndrome</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b="0" dirty="0" smtClean="0"/>
                        <a:t>0.133</a:t>
                      </a:r>
                      <a:endParaRPr lang="en-US" sz="1400" b="0" dirty="0"/>
                    </a:p>
                  </a:txBody>
                  <a:tcPr>
                    <a:lnR w="12700" cap="flat" cmpd="sng" algn="ctr">
                      <a:solidFill>
                        <a:scrgbClr r="0" g="0" b="0"/>
                      </a:solidFill>
                      <a:prstDash val="solid"/>
                      <a:round/>
                      <a:headEnd type="none" w="med" len="med"/>
                      <a:tailEnd type="none" w="med" len="med"/>
                    </a:lnR>
                  </a:tcPr>
                </a:tc>
              </a:tr>
              <a:tr h="720090">
                <a:tc>
                  <a:txBody>
                    <a:bodyPr/>
                    <a:lstStyle/>
                    <a:p>
                      <a:r>
                        <a:rPr lang="en-US" sz="1400" dirty="0" smtClean="0"/>
                        <a:t>Hemorrhage after symptomatic DVT management</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b="0" dirty="0" smtClean="0"/>
                        <a:t>0.02</a:t>
                      </a:r>
                      <a:endParaRPr lang="en-US" sz="1400" b="0" dirty="0"/>
                    </a:p>
                  </a:txBody>
                  <a:tcPr>
                    <a:lnR w="12700" cap="flat" cmpd="sng" algn="ctr">
                      <a:solidFill>
                        <a:scrgbClr r="0" g="0" b="0"/>
                      </a:solidFill>
                      <a:prstDash val="solid"/>
                      <a:round/>
                      <a:headEnd type="none" w="med" len="med"/>
                      <a:tailEnd type="none" w="med" len="med"/>
                    </a:lnR>
                  </a:tcPr>
                </a:tc>
              </a:tr>
              <a:tr h="514350">
                <a:tc>
                  <a:txBody>
                    <a:bodyPr/>
                    <a:lstStyle/>
                    <a:p>
                      <a:r>
                        <a:rPr lang="en-US" sz="1400" dirty="0" smtClean="0"/>
                        <a:t>Hemorrhage after PE management</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b="0" dirty="0" smtClean="0"/>
                        <a:t>0.041</a:t>
                      </a:r>
                      <a:endParaRPr lang="en-US" sz="1400" b="0" dirty="0"/>
                    </a:p>
                  </a:txBody>
                  <a:tcPr>
                    <a:lnR w="12700" cap="flat" cmpd="sng" algn="ctr">
                      <a:solidFill>
                        <a:scrgbClr r="0" g="0" b="0"/>
                      </a:solidFill>
                      <a:prstDash val="solid"/>
                      <a:round/>
                      <a:headEnd type="none" w="med" len="med"/>
                      <a:tailEnd type="none" w="med" len="med"/>
                    </a:lnR>
                  </a:tcPr>
                </a:tc>
              </a:tr>
              <a:tr h="514350">
                <a:tc>
                  <a:txBody>
                    <a:bodyPr/>
                    <a:lstStyle/>
                    <a:p>
                      <a:r>
                        <a:rPr lang="en-US" sz="1400" dirty="0" smtClean="0"/>
                        <a:t>Death after major hemorrhage</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b="0" dirty="0" smtClean="0"/>
                        <a:t>0.148</a:t>
                      </a:r>
                      <a:endParaRPr lang="en-US" sz="1400" b="0" dirty="0"/>
                    </a:p>
                  </a:txBody>
                  <a:tcPr>
                    <a:lnR w="12700" cap="flat" cmpd="sng" algn="ctr">
                      <a:solidFill>
                        <a:scrgbClr r="0" g="0" b="0"/>
                      </a:solidFill>
                      <a:prstDash val="solid"/>
                      <a:round/>
                      <a:headEnd type="none" w="med" len="med"/>
                      <a:tailEnd type="none" w="med" len="med"/>
                    </a:lnR>
                  </a:tcPr>
                </a:tc>
              </a:tr>
              <a:tr h="514350">
                <a:tc>
                  <a:txBody>
                    <a:bodyPr/>
                    <a:lstStyle/>
                    <a:p>
                      <a:r>
                        <a:rPr lang="en-US" sz="1400" dirty="0" smtClean="0"/>
                        <a:t>Recurrent DVT after symptomatic DVT</a:t>
                      </a:r>
                      <a:endParaRPr lang="en-US" sz="14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sz="1400" b="0" dirty="0" smtClean="0"/>
                        <a:t>0.016</a:t>
                      </a:r>
                      <a:endParaRPr lang="en-US" sz="1400" b="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354224742"/>
              </p:ext>
            </p:extLst>
          </p:nvPr>
        </p:nvGraphicFramePr>
        <p:xfrm>
          <a:off x="4419600" y="1676400"/>
          <a:ext cx="3352800" cy="4210262"/>
        </p:xfrm>
        <a:graphic>
          <a:graphicData uri="http://schemas.openxmlformats.org/drawingml/2006/table">
            <a:tbl>
              <a:tblPr firstRow="1" bandRow="1">
                <a:tableStyleId>{7DF18680-E054-41AD-8BC1-D1AEF772440D}</a:tableStyleId>
              </a:tblPr>
              <a:tblGrid>
                <a:gridCol w="2334986"/>
                <a:gridCol w="1017814"/>
              </a:tblGrid>
              <a:tr h="533400">
                <a:tc>
                  <a:txBody>
                    <a:bodyPr/>
                    <a:lstStyle/>
                    <a:p>
                      <a:r>
                        <a:rPr lang="en-US" sz="1400" dirty="0" smtClean="0"/>
                        <a:t>Morbidity</a:t>
                      </a:r>
                      <a:endParaRPr lang="en-US" sz="1400" dirty="0"/>
                    </a:p>
                  </a:txBody>
                  <a:tcPr marL="45720" marR="45720">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sz="1400" dirty="0" smtClean="0"/>
                        <a:t>Probability</a:t>
                      </a:r>
                      <a:endParaRPr lang="en-US" sz="1400" dirty="0"/>
                    </a:p>
                  </a:txBody>
                  <a:tcPr marL="45720" marR="45720">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523875">
                <a:tc>
                  <a:txBody>
                    <a:bodyPr/>
                    <a:lstStyle/>
                    <a:p>
                      <a:r>
                        <a:rPr lang="en-US" sz="1400" dirty="0" smtClean="0"/>
                        <a:t>Hemorrhage after</a:t>
                      </a:r>
                      <a:r>
                        <a:rPr lang="en-US" sz="1400" baseline="0" dirty="0" smtClean="0"/>
                        <a:t> recurrent DVT</a:t>
                      </a:r>
                      <a:endParaRPr lang="en-US" sz="1400" dirty="0"/>
                    </a:p>
                  </a:txBody>
                  <a:tcPr marL="45720" marR="45720">
                    <a:lnL w="12700" cap="flat" cmpd="sng" algn="ctr">
                      <a:solidFill>
                        <a:scrgbClr r="0" g="0" b="0"/>
                      </a:solidFill>
                      <a:prstDash val="solid"/>
                      <a:round/>
                      <a:headEnd type="none" w="med" len="med"/>
                      <a:tailEnd type="none" w="med" len="med"/>
                    </a:lnL>
                  </a:tcPr>
                </a:tc>
                <a:tc>
                  <a:txBody>
                    <a:bodyPr/>
                    <a:lstStyle/>
                    <a:p>
                      <a:r>
                        <a:rPr lang="en-US" sz="1400" b="0" dirty="0" smtClean="0"/>
                        <a:t>0.013</a:t>
                      </a:r>
                      <a:endParaRPr lang="en-US" sz="1400" b="0" dirty="0"/>
                    </a:p>
                  </a:txBody>
                  <a:tcPr marL="45720" marR="45720">
                    <a:lnR w="12700" cap="flat" cmpd="sng" algn="ctr">
                      <a:solidFill>
                        <a:scrgbClr r="0" g="0" b="0"/>
                      </a:solidFill>
                      <a:prstDash val="solid"/>
                      <a:round/>
                      <a:headEnd type="none" w="med" len="med"/>
                      <a:tailEnd type="none" w="med" len="med"/>
                    </a:lnR>
                  </a:tcPr>
                </a:tc>
              </a:tr>
              <a:tr h="424921">
                <a:tc>
                  <a:txBody>
                    <a:bodyPr/>
                    <a:lstStyle/>
                    <a:p>
                      <a:r>
                        <a:rPr lang="en-US" sz="1400" dirty="0" smtClean="0"/>
                        <a:t>PE</a:t>
                      </a:r>
                      <a:r>
                        <a:rPr lang="en-US" sz="1400" baseline="0" dirty="0" smtClean="0"/>
                        <a:t> after symptomatic DVT</a:t>
                      </a:r>
                      <a:endParaRPr lang="en-US" sz="1400" dirty="0"/>
                    </a:p>
                  </a:txBody>
                  <a:tcPr marL="45720" marR="45720">
                    <a:lnL w="12700" cap="flat" cmpd="sng" algn="ctr">
                      <a:solidFill>
                        <a:scrgbClr r="0" g="0" b="0"/>
                      </a:solidFill>
                      <a:prstDash val="solid"/>
                      <a:round/>
                      <a:headEnd type="none" w="med" len="med"/>
                      <a:tailEnd type="none" w="med" len="med"/>
                    </a:lnL>
                  </a:tcPr>
                </a:tc>
                <a:tc>
                  <a:txBody>
                    <a:bodyPr/>
                    <a:lstStyle/>
                    <a:p>
                      <a:r>
                        <a:rPr lang="en-US" sz="1400" b="0" dirty="0" smtClean="0"/>
                        <a:t>0.018</a:t>
                      </a:r>
                      <a:endParaRPr lang="en-US" sz="1400" b="0" dirty="0"/>
                    </a:p>
                  </a:txBody>
                  <a:tcPr marL="45720" marR="45720">
                    <a:lnR w="12700" cap="flat" cmpd="sng" algn="ctr">
                      <a:solidFill>
                        <a:scrgbClr r="0" g="0" b="0"/>
                      </a:solidFill>
                      <a:prstDash val="solid"/>
                      <a:round/>
                      <a:headEnd type="none" w="med" len="med"/>
                      <a:tailEnd type="none" w="med" len="med"/>
                    </a:lnR>
                  </a:tcPr>
                </a:tc>
              </a:tr>
              <a:tr h="523875">
                <a:tc>
                  <a:txBody>
                    <a:bodyPr/>
                    <a:lstStyle/>
                    <a:p>
                      <a:r>
                        <a:rPr lang="en-US" sz="1400" dirty="0" smtClean="0"/>
                        <a:t>Pulmonary</a:t>
                      </a:r>
                      <a:r>
                        <a:rPr lang="en-US" sz="1400" baseline="0" dirty="0" smtClean="0"/>
                        <a:t> hypertension after PE</a:t>
                      </a:r>
                      <a:endParaRPr lang="en-US" sz="1400" dirty="0"/>
                    </a:p>
                  </a:txBody>
                  <a:tcPr marL="45720" marR="45720">
                    <a:lnL w="12700" cap="flat" cmpd="sng" algn="ctr">
                      <a:solidFill>
                        <a:scrgbClr r="0" g="0" b="0"/>
                      </a:solidFill>
                      <a:prstDash val="solid"/>
                      <a:round/>
                      <a:headEnd type="none" w="med" len="med"/>
                      <a:tailEnd type="none" w="med" len="med"/>
                    </a:lnL>
                  </a:tcPr>
                </a:tc>
                <a:tc>
                  <a:txBody>
                    <a:bodyPr/>
                    <a:lstStyle/>
                    <a:p>
                      <a:r>
                        <a:rPr lang="en-US" sz="1400" b="0" dirty="0" smtClean="0"/>
                        <a:t>0.013</a:t>
                      </a:r>
                      <a:endParaRPr lang="en-US" sz="1400" b="0" dirty="0"/>
                    </a:p>
                  </a:txBody>
                  <a:tcPr marL="45720" marR="45720">
                    <a:lnR w="12700" cap="flat" cmpd="sng" algn="ctr">
                      <a:solidFill>
                        <a:scrgbClr r="0" g="0" b="0"/>
                      </a:solidFill>
                      <a:prstDash val="solid"/>
                      <a:round/>
                      <a:headEnd type="none" w="med" len="med"/>
                      <a:tailEnd type="none" w="med" len="med"/>
                    </a:lnR>
                  </a:tcPr>
                </a:tc>
              </a:tr>
              <a:tr h="424921">
                <a:tc>
                  <a:txBody>
                    <a:bodyPr/>
                    <a:lstStyle/>
                    <a:p>
                      <a:r>
                        <a:rPr lang="en-US" sz="1400" dirty="0" smtClean="0"/>
                        <a:t>Death from PE</a:t>
                      </a:r>
                      <a:endParaRPr lang="en-US" sz="1400" dirty="0"/>
                    </a:p>
                  </a:txBody>
                  <a:tcPr marL="45720" marR="45720">
                    <a:lnL w="12700" cap="flat" cmpd="sng" algn="ctr">
                      <a:solidFill>
                        <a:scrgbClr r="0" g="0" b="0"/>
                      </a:solidFill>
                      <a:prstDash val="solid"/>
                      <a:round/>
                      <a:headEnd type="none" w="med" len="med"/>
                      <a:tailEnd type="none" w="med" len="med"/>
                    </a:lnL>
                  </a:tcPr>
                </a:tc>
                <a:tc>
                  <a:txBody>
                    <a:bodyPr/>
                    <a:lstStyle/>
                    <a:p>
                      <a:r>
                        <a:rPr lang="en-US" sz="1400" b="0" dirty="0" smtClean="0"/>
                        <a:t>0.072</a:t>
                      </a:r>
                      <a:endParaRPr lang="en-US" sz="1400" b="0" dirty="0"/>
                    </a:p>
                  </a:txBody>
                  <a:tcPr marL="45720" marR="45720">
                    <a:lnR w="12700" cap="flat" cmpd="sng" algn="ctr">
                      <a:solidFill>
                        <a:scrgbClr r="0" g="0" b="0"/>
                      </a:solidFill>
                      <a:prstDash val="solid"/>
                      <a:round/>
                      <a:headEnd type="none" w="med" len="med"/>
                      <a:tailEnd type="none" w="med" len="med"/>
                    </a:lnR>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Hemorrhage with LMWH prophylaxis</a:t>
                      </a:r>
                    </a:p>
                    <a:p>
                      <a:endParaRPr lang="en-US" sz="1400" dirty="0"/>
                    </a:p>
                  </a:txBody>
                  <a:tcPr marL="45720" marR="45720">
                    <a:lnL w="12700" cap="flat" cmpd="sng" algn="ctr">
                      <a:solidFill>
                        <a:scrgbClr r="0" g="0" b="0"/>
                      </a:solidFill>
                      <a:prstDash val="solid"/>
                      <a:round/>
                      <a:headEnd type="none" w="med" len="med"/>
                      <a:tailEnd type="none" w="med" len="med"/>
                    </a:lnL>
                  </a:tcPr>
                </a:tc>
                <a:tc>
                  <a:txBody>
                    <a:bodyPr/>
                    <a:lstStyle/>
                    <a:p>
                      <a:r>
                        <a:rPr lang="en-US" sz="1400" b="0" dirty="0" smtClean="0"/>
                        <a:t>0.0027</a:t>
                      </a:r>
                      <a:endParaRPr lang="en-US" sz="1400" b="0" dirty="0"/>
                    </a:p>
                  </a:txBody>
                  <a:tcPr marL="45720" marR="45720">
                    <a:lnR w="12700" cap="flat" cmpd="sng" algn="ctr">
                      <a:solidFill>
                        <a:scrgbClr r="0" g="0" b="0"/>
                      </a:solidFill>
                      <a:prstDash val="solid"/>
                      <a:round/>
                      <a:headEnd type="none" w="med" len="med"/>
                      <a:tailEnd type="none" w="med" len="med"/>
                    </a:lnR>
                  </a:tcPr>
                </a:tc>
              </a:tr>
              <a:tr h="52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HIT</a:t>
                      </a:r>
                      <a:r>
                        <a:rPr lang="en-US" sz="1400" baseline="0" dirty="0" smtClean="0"/>
                        <a:t> with LMWH prophylaxis</a:t>
                      </a:r>
                      <a:endParaRPr lang="en-US" sz="1400" dirty="0" smtClean="0"/>
                    </a:p>
                    <a:p>
                      <a:endParaRPr lang="en-US" sz="1400" dirty="0"/>
                    </a:p>
                  </a:txBody>
                  <a:tcPr marL="45720" marR="45720">
                    <a:lnL w="12700" cap="flat" cmpd="sng" algn="ctr">
                      <a:solidFill>
                        <a:scrgbClr r="0" g="0" b="0"/>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0.0005</a:t>
                      </a:r>
                      <a:r>
                        <a:rPr lang="en-US" sz="2000" b="1" baseline="30000" dirty="0" smtClean="0">
                          <a:solidFill>
                            <a:srgbClr val="0000FF"/>
                          </a:solidFill>
                        </a:rPr>
                        <a:t>2,3</a:t>
                      </a:r>
                    </a:p>
                    <a:p>
                      <a:endParaRPr lang="en-US" sz="1400" b="1" dirty="0"/>
                    </a:p>
                  </a:txBody>
                  <a:tcPr marL="45720" marR="45720">
                    <a:lnR w="12700" cap="flat" cmpd="sng" algn="ctr">
                      <a:solidFill>
                        <a:scrgbClr r="0" g="0" b="0"/>
                      </a:solidFill>
                      <a:prstDash val="solid"/>
                      <a:round/>
                      <a:headEnd type="none" w="med" len="med"/>
                      <a:tailEnd type="none" w="med" len="med"/>
                    </a:lnR>
                  </a:tcPr>
                </a:tc>
              </a:tr>
              <a:tr h="52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Death from HIT</a:t>
                      </a:r>
                    </a:p>
                    <a:p>
                      <a:endParaRPr lang="en-US" sz="1400" dirty="0"/>
                    </a:p>
                  </a:txBody>
                  <a:tcPr marL="45720" marR="45720">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sz="1400" b="0" dirty="0" smtClean="0"/>
                        <a:t>0.098</a:t>
                      </a:r>
                      <a:endParaRPr lang="en-US" sz="1400" b="0" dirty="0"/>
                    </a:p>
                  </a:txBody>
                  <a:tcPr marL="45720" marR="45720">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13" name="Right Arrow 12"/>
          <p:cNvSpPr/>
          <p:nvPr/>
        </p:nvSpPr>
        <p:spPr>
          <a:xfrm rot="10800000">
            <a:off x="7543800" y="4876799"/>
            <a:ext cx="6096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3505200" y="2947448"/>
            <a:ext cx="6096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343400" y="6027003"/>
            <a:ext cx="4419600" cy="738664"/>
          </a:xfrm>
          <a:prstGeom prst="rect">
            <a:avLst/>
          </a:prstGeom>
          <a:noFill/>
        </p:spPr>
        <p:txBody>
          <a:bodyPr wrap="square" rtlCol="0">
            <a:spAutoFit/>
          </a:bodyPr>
          <a:lstStyle/>
          <a:p>
            <a:r>
              <a:rPr lang="en-US" sz="1600" b="1" baseline="30000" dirty="0" smtClean="0">
                <a:solidFill>
                  <a:srgbClr val="0000FF"/>
                </a:solidFill>
              </a:rPr>
              <a:t>1 </a:t>
            </a:r>
            <a:r>
              <a:rPr lang="en-US" sz="1400" dirty="0" err="1" smtClean="0">
                <a:solidFill>
                  <a:srgbClr val="0000FF"/>
                </a:solidFill>
              </a:rPr>
              <a:t>Persson</a:t>
            </a:r>
            <a:r>
              <a:rPr lang="en-US" sz="1400" dirty="0" smtClean="0">
                <a:solidFill>
                  <a:srgbClr val="0000FF"/>
                </a:solidFill>
              </a:rPr>
              <a:t> et al, </a:t>
            </a:r>
            <a:r>
              <a:rPr lang="en-US" sz="1400" i="1" dirty="0" smtClean="0">
                <a:solidFill>
                  <a:srgbClr val="0000FF"/>
                </a:solidFill>
              </a:rPr>
              <a:t>J </a:t>
            </a:r>
            <a:r>
              <a:rPr lang="en-US" sz="1400" i="1" dirty="0" err="1" smtClean="0">
                <a:solidFill>
                  <a:srgbClr val="0000FF"/>
                </a:solidFill>
              </a:rPr>
              <a:t>Thromb</a:t>
            </a:r>
            <a:r>
              <a:rPr lang="en-US" sz="1400" i="1" dirty="0" smtClean="0">
                <a:solidFill>
                  <a:srgbClr val="0000FF"/>
                </a:solidFill>
              </a:rPr>
              <a:t> </a:t>
            </a:r>
            <a:r>
              <a:rPr lang="en-US" sz="1400" i="1" dirty="0" err="1" smtClean="0">
                <a:solidFill>
                  <a:srgbClr val="0000FF"/>
                </a:solidFill>
              </a:rPr>
              <a:t>Haemost</a:t>
            </a:r>
            <a:r>
              <a:rPr lang="en-US" sz="1400" dirty="0" smtClean="0">
                <a:solidFill>
                  <a:srgbClr val="0000FF"/>
                </a:solidFill>
              </a:rPr>
              <a:t> 2011</a:t>
            </a:r>
          </a:p>
          <a:p>
            <a:r>
              <a:rPr lang="en-US" sz="1600" b="1" baseline="30000" dirty="0" smtClean="0">
                <a:solidFill>
                  <a:srgbClr val="0000FF"/>
                </a:solidFill>
              </a:rPr>
              <a:t>2 </a:t>
            </a:r>
            <a:r>
              <a:rPr lang="en-US" sz="1400" dirty="0" err="1" smtClean="0">
                <a:solidFill>
                  <a:srgbClr val="0000FF"/>
                </a:solidFill>
              </a:rPr>
              <a:t>McGarry</a:t>
            </a:r>
            <a:r>
              <a:rPr lang="en-US" sz="1400" dirty="0" smtClean="0">
                <a:solidFill>
                  <a:srgbClr val="0000FF"/>
                </a:solidFill>
              </a:rPr>
              <a:t> and Thompson, </a:t>
            </a:r>
            <a:r>
              <a:rPr lang="en-US" sz="1400" i="1" dirty="0" err="1" smtClean="0">
                <a:solidFill>
                  <a:srgbClr val="0000FF"/>
                </a:solidFill>
              </a:rPr>
              <a:t>Clin</a:t>
            </a:r>
            <a:r>
              <a:rPr lang="en-US" sz="1400" i="1" dirty="0" smtClean="0">
                <a:solidFill>
                  <a:srgbClr val="0000FF"/>
                </a:solidFill>
              </a:rPr>
              <a:t> </a:t>
            </a:r>
            <a:r>
              <a:rPr lang="en-US" sz="1400" i="1" dirty="0" err="1" smtClean="0">
                <a:solidFill>
                  <a:srgbClr val="0000FF"/>
                </a:solidFill>
              </a:rPr>
              <a:t>Ther</a:t>
            </a:r>
            <a:r>
              <a:rPr lang="en-US" sz="1400" dirty="0" smtClean="0">
                <a:solidFill>
                  <a:srgbClr val="0000FF"/>
                </a:solidFill>
              </a:rPr>
              <a:t> 2004</a:t>
            </a:r>
          </a:p>
          <a:p>
            <a:r>
              <a:rPr lang="en-US" sz="1600" b="1" baseline="30000" dirty="0" smtClean="0">
                <a:solidFill>
                  <a:srgbClr val="0000FF"/>
                </a:solidFill>
              </a:rPr>
              <a:t>3 </a:t>
            </a:r>
            <a:r>
              <a:rPr lang="en-US" sz="1400" dirty="0" err="1" smtClean="0">
                <a:solidFill>
                  <a:srgbClr val="0000FF"/>
                </a:solidFill>
              </a:rPr>
              <a:t>Creekmore</a:t>
            </a:r>
            <a:r>
              <a:rPr lang="en-US" sz="1400" dirty="0" smtClean="0">
                <a:solidFill>
                  <a:srgbClr val="0000FF"/>
                </a:solidFill>
              </a:rPr>
              <a:t> et al, </a:t>
            </a:r>
            <a:r>
              <a:rPr lang="en-US" sz="1400" i="1" dirty="0" smtClean="0">
                <a:solidFill>
                  <a:srgbClr val="0000FF"/>
                </a:solidFill>
              </a:rPr>
              <a:t>Pharmacotherapy</a:t>
            </a:r>
            <a:r>
              <a:rPr lang="en-US" sz="1400" dirty="0" smtClean="0">
                <a:solidFill>
                  <a:srgbClr val="0000FF"/>
                </a:solidFill>
              </a:rPr>
              <a:t> 2006</a:t>
            </a:r>
            <a:r>
              <a:rPr lang="en-US" sz="1400" i="1" dirty="0" smtClean="0">
                <a:solidFill>
                  <a:srgbClr val="0000FF"/>
                </a:solidFill>
              </a:rPr>
              <a:t> </a:t>
            </a:r>
            <a:endParaRPr lang="en-US" sz="1400" i="1" dirty="0">
              <a:solidFill>
                <a:srgbClr val="0000FF"/>
              </a:solidFill>
            </a:endParaRPr>
          </a:p>
        </p:txBody>
      </p:sp>
    </p:spTree>
    <p:extLst>
      <p:ext uri="{BB962C8B-B14F-4D97-AF65-F5344CB8AC3E}">
        <p14:creationId xmlns:p14="http://schemas.microsoft.com/office/powerpoint/2010/main" val="606266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895600" y="76200"/>
            <a:ext cx="5943600" cy="533400"/>
          </a:xfrm>
          <a:prstGeom prst="rect">
            <a:avLst/>
          </a:prstGeom>
        </p:spPr>
        <p:txBody>
          <a:bodyPr/>
          <a:lstStyle/>
          <a:p>
            <a:pPr algn="r" fontAlgn="auto">
              <a:spcAft>
                <a:spcPts val="0"/>
              </a:spcAft>
              <a:defRPr/>
            </a:pPr>
            <a:endParaRPr lang="en-US" sz="2000" dirty="0">
              <a:solidFill>
                <a:schemeClr val="bg1"/>
              </a:solidFill>
              <a:latin typeface="+mj-lt"/>
              <a:ea typeface="+mj-ea"/>
              <a:cs typeface="+mj-cs"/>
            </a:endParaRPr>
          </a:p>
        </p:txBody>
      </p:sp>
      <p:sp>
        <p:nvSpPr>
          <p:cNvPr id="7" name="Rectangle 6"/>
          <p:cNvSpPr/>
          <p:nvPr/>
        </p:nvSpPr>
        <p:spPr>
          <a:xfrm>
            <a:off x="7620000" y="5105400"/>
            <a:ext cx="152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cxnSp>
        <p:nvCxnSpPr>
          <p:cNvPr id="9" name="Straight Connector 8"/>
          <p:cNvCxnSpPr/>
          <p:nvPr/>
        </p:nvCxnSpPr>
        <p:spPr>
          <a:xfrm>
            <a:off x="381000" y="1447800"/>
            <a:ext cx="8382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233469095"/>
              </p:ext>
            </p:extLst>
          </p:nvPr>
        </p:nvGraphicFramePr>
        <p:xfrm>
          <a:off x="914400" y="1600200"/>
          <a:ext cx="4572000" cy="5176526"/>
        </p:xfrm>
        <a:graphic>
          <a:graphicData uri="http://schemas.openxmlformats.org/drawingml/2006/table">
            <a:tbl>
              <a:tblPr firstRow="1" bandRow="1">
                <a:tableStyleId>{7DF18680-E054-41AD-8BC1-D1AEF772440D}</a:tableStyleId>
              </a:tblPr>
              <a:tblGrid>
                <a:gridCol w="2286000"/>
                <a:gridCol w="2286000"/>
              </a:tblGrid>
              <a:tr h="447037">
                <a:tc>
                  <a:txBody>
                    <a:bodyPr/>
                    <a:lstStyle/>
                    <a:p>
                      <a:r>
                        <a:rPr lang="en-US" sz="1400" dirty="0" smtClean="0"/>
                        <a:t>Variable</a:t>
                      </a:r>
                      <a:endParaRPr lang="en-US" sz="14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sz="1400" dirty="0" smtClean="0"/>
                        <a:t>Cost (US dollars)</a:t>
                      </a:r>
                      <a:endParaRPr lang="en-US" sz="14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541035">
                <a:tc>
                  <a:txBody>
                    <a:bodyPr/>
                    <a:lstStyle/>
                    <a:p>
                      <a:r>
                        <a:rPr lang="en-US" sz="1400" dirty="0" smtClean="0"/>
                        <a:t>Severe post-thrombotic</a:t>
                      </a:r>
                      <a:r>
                        <a:rPr lang="en-US" sz="1400" baseline="0" dirty="0" smtClean="0"/>
                        <a:t> syndrome</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b="0" dirty="0" smtClean="0"/>
                        <a:t>6,870</a:t>
                      </a:r>
                      <a:r>
                        <a:rPr lang="en-US" sz="1400" b="0" baseline="0" dirty="0" smtClean="0"/>
                        <a:t> (annually)</a:t>
                      </a:r>
                      <a:endParaRPr lang="en-US" sz="1400" b="0" dirty="0"/>
                    </a:p>
                  </a:txBody>
                  <a:tcPr>
                    <a:lnR w="12700" cap="flat" cmpd="sng" algn="ctr">
                      <a:solidFill>
                        <a:scrgbClr r="0" g="0" b="0"/>
                      </a:solidFill>
                      <a:prstDash val="solid"/>
                      <a:round/>
                      <a:headEnd type="none" w="med" len="med"/>
                      <a:tailEnd type="none" w="med" len="med"/>
                    </a:lnR>
                  </a:tcPr>
                </a:tc>
              </a:tr>
              <a:tr h="541035">
                <a:tc>
                  <a:txBody>
                    <a:bodyPr/>
                    <a:lstStyle/>
                    <a:p>
                      <a:r>
                        <a:rPr lang="en-US" sz="1400" dirty="0" smtClean="0"/>
                        <a:t>Mild post-thrombotic syndrome</a:t>
                      </a:r>
                      <a:endParaRPr lang="en-US" sz="1400" dirty="0"/>
                    </a:p>
                  </a:txBody>
                  <a:tcPr>
                    <a:lnL w="12700" cap="flat" cmpd="sng" algn="ctr">
                      <a:solidFill>
                        <a:scrgbClr r="0" g="0" b="0"/>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1,510</a:t>
                      </a:r>
                      <a:r>
                        <a:rPr lang="en-US" sz="1400" b="1" baseline="0" dirty="0" smtClean="0"/>
                        <a:t> (annually)</a:t>
                      </a:r>
                      <a:r>
                        <a:rPr lang="en-US" sz="1400" b="1" baseline="30000" dirty="0" smtClean="0">
                          <a:solidFill>
                            <a:srgbClr val="0000FF"/>
                          </a:solidFill>
                        </a:rPr>
                        <a:t> </a:t>
                      </a:r>
                      <a:r>
                        <a:rPr lang="en-US" sz="2000" b="1" baseline="30000" dirty="0" smtClean="0">
                          <a:solidFill>
                            <a:srgbClr val="0000FF"/>
                          </a:solidFill>
                        </a:rPr>
                        <a:t>1</a:t>
                      </a:r>
                    </a:p>
                    <a:p>
                      <a:endParaRPr lang="en-US" sz="1400" b="1" dirty="0"/>
                    </a:p>
                  </a:txBody>
                  <a:tcPr>
                    <a:lnR w="12700" cap="flat" cmpd="sng" algn="ctr">
                      <a:solidFill>
                        <a:scrgbClr r="0" g="0" b="0"/>
                      </a:solidFill>
                      <a:prstDash val="solid"/>
                      <a:round/>
                      <a:headEnd type="none" w="med" len="med"/>
                      <a:tailEnd type="none" w="med" len="med"/>
                    </a:lnR>
                  </a:tcPr>
                </a:tc>
              </a:tr>
              <a:tr h="447037">
                <a:tc>
                  <a:txBody>
                    <a:bodyPr/>
                    <a:lstStyle/>
                    <a:p>
                      <a:r>
                        <a:rPr lang="en-US" sz="1400" dirty="0" smtClean="0"/>
                        <a:t>Symptomatic</a:t>
                      </a:r>
                      <a:r>
                        <a:rPr lang="en-US" sz="1400" baseline="0" dirty="0" smtClean="0"/>
                        <a:t> DVT</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b="0" dirty="0" smtClean="0"/>
                        <a:t>6,836</a:t>
                      </a:r>
                      <a:endParaRPr lang="en-US" sz="1400" b="0" dirty="0"/>
                    </a:p>
                  </a:txBody>
                  <a:tcPr>
                    <a:lnR w="12700" cap="flat" cmpd="sng" algn="ctr">
                      <a:solidFill>
                        <a:scrgbClr r="0" g="0" b="0"/>
                      </a:solidFill>
                      <a:prstDash val="solid"/>
                      <a:round/>
                      <a:headEnd type="none" w="med" len="med"/>
                      <a:tailEnd type="none" w="med" len="med"/>
                    </a:lnR>
                  </a:tcPr>
                </a:tc>
              </a:tr>
              <a:tr h="447037">
                <a:tc>
                  <a:txBody>
                    <a:bodyPr/>
                    <a:lstStyle/>
                    <a:p>
                      <a:r>
                        <a:rPr lang="en-US" sz="1400" dirty="0" smtClean="0"/>
                        <a:t>Recurrent symptomatic DVT</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b="0" dirty="0" smtClean="0"/>
                        <a:t>6,865</a:t>
                      </a:r>
                      <a:endParaRPr lang="en-US" sz="1400" b="0" dirty="0"/>
                    </a:p>
                  </a:txBody>
                  <a:tcPr>
                    <a:lnR w="12700" cap="flat" cmpd="sng" algn="ctr">
                      <a:solidFill>
                        <a:scrgbClr r="0" g="0" b="0"/>
                      </a:solidFill>
                      <a:prstDash val="solid"/>
                      <a:round/>
                      <a:headEnd type="none" w="med" len="med"/>
                      <a:tailEnd type="none" w="med" len="med"/>
                    </a:lnR>
                  </a:tcPr>
                </a:tc>
              </a:tr>
              <a:tr h="447037">
                <a:tc>
                  <a:txBody>
                    <a:bodyPr/>
                    <a:lstStyle/>
                    <a:p>
                      <a:r>
                        <a:rPr lang="en-US" sz="1400" dirty="0" smtClean="0"/>
                        <a:t>Uncontrolled</a:t>
                      </a:r>
                      <a:r>
                        <a:rPr lang="en-US" sz="1400" baseline="0" dirty="0" smtClean="0"/>
                        <a:t> hemorrhage</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b="0" dirty="0" smtClean="0"/>
                        <a:t>10,950</a:t>
                      </a:r>
                      <a:endParaRPr lang="en-US" sz="1400" b="0" dirty="0"/>
                    </a:p>
                  </a:txBody>
                  <a:tcPr>
                    <a:lnR w="12700" cap="flat" cmpd="sng" algn="ctr">
                      <a:solidFill>
                        <a:scrgbClr r="0" g="0" b="0"/>
                      </a:solidFill>
                      <a:prstDash val="solid"/>
                      <a:round/>
                      <a:headEnd type="none" w="med" len="med"/>
                      <a:tailEnd type="none" w="med" len="med"/>
                    </a:lnR>
                  </a:tcPr>
                </a:tc>
              </a:tr>
              <a:tr h="447037">
                <a:tc>
                  <a:txBody>
                    <a:bodyPr/>
                    <a:lstStyle/>
                    <a:p>
                      <a:r>
                        <a:rPr lang="en-US" sz="1400" baseline="0" dirty="0" smtClean="0"/>
                        <a:t>Controllable  hemorrhage</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b="0" dirty="0" smtClean="0"/>
                        <a:t>7,311</a:t>
                      </a:r>
                      <a:endParaRPr lang="en-US" sz="1400" b="0" dirty="0"/>
                    </a:p>
                  </a:txBody>
                  <a:tcPr>
                    <a:lnR w="12700" cap="flat" cmpd="sng" algn="ctr">
                      <a:solidFill>
                        <a:scrgbClr r="0" g="0" b="0"/>
                      </a:solidFill>
                      <a:prstDash val="solid"/>
                      <a:round/>
                      <a:headEnd type="none" w="med" len="med"/>
                      <a:tailEnd type="none" w="med" len="med"/>
                    </a:lnR>
                  </a:tcPr>
                </a:tc>
              </a:tr>
              <a:tr h="447037">
                <a:tc>
                  <a:txBody>
                    <a:bodyPr/>
                    <a:lstStyle/>
                    <a:p>
                      <a:r>
                        <a:rPr lang="en-US" sz="1400" dirty="0" smtClean="0"/>
                        <a:t>PE</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b="0" dirty="0" smtClean="0"/>
                        <a:t>24,787</a:t>
                      </a:r>
                      <a:endParaRPr lang="en-US" sz="1400" b="0" dirty="0"/>
                    </a:p>
                  </a:txBody>
                  <a:tcPr>
                    <a:lnR w="12700" cap="flat" cmpd="sng" algn="ctr">
                      <a:solidFill>
                        <a:scrgbClr r="0" g="0" b="0"/>
                      </a:solidFill>
                      <a:prstDash val="solid"/>
                      <a:round/>
                      <a:headEnd type="none" w="med" len="med"/>
                      <a:tailEnd type="none" w="med" len="med"/>
                    </a:lnR>
                  </a:tcPr>
                </a:tc>
              </a:tr>
              <a:tr h="447037">
                <a:tc>
                  <a:txBody>
                    <a:bodyPr/>
                    <a:lstStyle/>
                    <a:p>
                      <a:r>
                        <a:rPr lang="en-US" sz="1400" dirty="0" smtClean="0"/>
                        <a:t>Pulmonary</a:t>
                      </a:r>
                      <a:r>
                        <a:rPr lang="en-US" sz="1400" baseline="0" dirty="0" smtClean="0"/>
                        <a:t> HTN management</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b="0" dirty="0" smtClean="0"/>
                        <a:t>27,365 (annually)</a:t>
                      </a:r>
                      <a:endParaRPr lang="en-US" sz="1400" b="0" dirty="0"/>
                    </a:p>
                  </a:txBody>
                  <a:tcPr>
                    <a:lnR w="12700" cap="flat" cmpd="sng" algn="ctr">
                      <a:solidFill>
                        <a:scrgbClr r="0" g="0" b="0"/>
                      </a:solidFill>
                      <a:prstDash val="solid"/>
                      <a:round/>
                      <a:headEnd type="none" w="med" len="med"/>
                      <a:tailEnd type="none" w="med" len="med"/>
                    </a:lnR>
                  </a:tcPr>
                </a:tc>
              </a:tr>
              <a:tr h="447037">
                <a:tc>
                  <a:txBody>
                    <a:bodyPr/>
                    <a:lstStyle/>
                    <a:p>
                      <a:r>
                        <a:rPr lang="en-US" sz="1400" dirty="0" smtClean="0"/>
                        <a:t>Prophylaxis</a:t>
                      </a:r>
                      <a:r>
                        <a:rPr lang="en-US" sz="1400" baseline="0" dirty="0" smtClean="0"/>
                        <a:t> with LMWH</a:t>
                      </a:r>
                      <a:endParaRPr lang="en-US" sz="1400" dirty="0"/>
                    </a:p>
                  </a:txBody>
                  <a:tcPr>
                    <a:lnL w="12700" cap="flat" cmpd="sng" algn="ctr">
                      <a:solidFill>
                        <a:scrgbClr r="0" g="0" b="0"/>
                      </a:solidFill>
                      <a:prstDash val="solid"/>
                      <a:round/>
                      <a:headEnd type="none" w="med" len="med"/>
                      <a:tailEnd type="none" w="med" len="med"/>
                    </a:lnL>
                  </a:tcPr>
                </a:tc>
                <a:tc>
                  <a:txBody>
                    <a:bodyPr/>
                    <a:lstStyle/>
                    <a:p>
                      <a:r>
                        <a:rPr lang="en-US" sz="1400" b="1" dirty="0" smtClean="0"/>
                        <a:t>1,000 </a:t>
                      </a:r>
                      <a:r>
                        <a:rPr lang="en-US" sz="2000" b="1" baseline="30000" dirty="0" smtClean="0">
                          <a:solidFill>
                            <a:srgbClr val="0000FF"/>
                          </a:solidFill>
                        </a:rPr>
                        <a:t>2</a:t>
                      </a:r>
                      <a:endParaRPr lang="en-US" sz="1400" b="1" dirty="0"/>
                    </a:p>
                  </a:txBody>
                  <a:tcPr>
                    <a:lnR w="12700" cap="flat" cmpd="sng" algn="ctr">
                      <a:solidFill>
                        <a:scrgbClr r="0" g="0" b="0"/>
                      </a:solidFill>
                      <a:prstDash val="solid"/>
                      <a:round/>
                      <a:headEnd type="none" w="med" len="med"/>
                      <a:tailEnd type="none" w="med" len="med"/>
                    </a:lnR>
                  </a:tcPr>
                </a:tc>
              </a:tr>
              <a:tr h="447037">
                <a:tc>
                  <a:txBody>
                    <a:bodyPr/>
                    <a:lstStyle/>
                    <a:p>
                      <a:r>
                        <a:rPr lang="en-US" sz="1400" dirty="0" smtClean="0"/>
                        <a:t>HIT due to LMWH</a:t>
                      </a:r>
                      <a:endParaRPr lang="en-US" sz="14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sz="1400" b="1" dirty="0" smtClean="0"/>
                        <a:t>61,554 </a:t>
                      </a:r>
                      <a:r>
                        <a:rPr lang="en-US" sz="2000" b="1" baseline="30000" dirty="0" smtClean="0">
                          <a:solidFill>
                            <a:srgbClr val="0000FF"/>
                          </a:solidFill>
                        </a:rPr>
                        <a:t>3,4</a:t>
                      </a:r>
                      <a:endParaRPr lang="en-US" sz="1400" b="1"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15" name="Title 1"/>
          <p:cNvSpPr txBox="1">
            <a:spLocks/>
          </p:cNvSpPr>
          <p:nvPr/>
        </p:nvSpPr>
        <p:spPr>
          <a:xfrm>
            <a:off x="152400" y="838200"/>
            <a:ext cx="88392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Methods: Estimated </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Direct</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Costs</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12" name="Right Arrow 11"/>
          <p:cNvSpPr/>
          <p:nvPr/>
        </p:nvSpPr>
        <p:spPr>
          <a:xfrm rot="10800000">
            <a:off x="4724401" y="5872475"/>
            <a:ext cx="6096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4724400" y="6324600"/>
            <a:ext cx="6096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4724400" y="2590800"/>
            <a:ext cx="6096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562600" y="5181600"/>
            <a:ext cx="4419600" cy="1272143"/>
          </a:xfrm>
          <a:prstGeom prst="rect">
            <a:avLst/>
          </a:prstGeom>
          <a:noFill/>
        </p:spPr>
        <p:txBody>
          <a:bodyPr wrap="square" rtlCol="0">
            <a:spAutoFit/>
          </a:bodyPr>
          <a:lstStyle/>
          <a:p>
            <a:pPr>
              <a:spcAft>
                <a:spcPts val="200"/>
              </a:spcAft>
            </a:pPr>
            <a:r>
              <a:rPr lang="en-US" sz="1600" b="1" baseline="30000" dirty="0" smtClean="0">
                <a:solidFill>
                  <a:srgbClr val="0000FF"/>
                </a:solidFill>
              </a:rPr>
              <a:t>1 </a:t>
            </a:r>
            <a:r>
              <a:rPr lang="en-US" sz="1400" dirty="0" smtClean="0">
                <a:solidFill>
                  <a:srgbClr val="0000FF"/>
                </a:solidFill>
              </a:rPr>
              <a:t>Caprini et al, </a:t>
            </a:r>
            <a:r>
              <a:rPr lang="en-US" sz="1400" i="1" dirty="0" smtClean="0">
                <a:solidFill>
                  <a:srgbClr val="0000FF"/>
                </a:solidFill>
              </a:rPr>
              <a:t>Value Health</a:t>
            </a:r>
            <a:r>
              <a:rPr lang="en-US" sz="1400" dirty="0" smtClean="0">
                <a:solidFill>
                  <a:srgbClr val="0000FF"/>
                </a:solidFill>
              </a:rPr>
              <a:t> 2003</a:t>
            </a:r>
          </a:p>
          <a:p>
            <a:pPr>
              <a:spcAft>
                <a:spcPts val="200"/>
              </a:spcAft>
            </a:pPr>
            <a:r>
              <a:rPr lang="en-US" sz="1600" b="1" baseline="30000" dirty="0" smtClean="0">
                <a:solidFill>
                  <a:srgbClr val="0000FF"/>
                </a:solidFill>
              </a:rPr>
              <a:t>2 </a:t>
            </a:r>
            <a:r>
              <a:rPr lang="en-US" sz="1400" dirty="0" smtClean="0">
                <a:solidFill>
                  <a:srgbClr val="0000FF"/>
                </a:solidFill>
                <a:hlinkClick r:id="rId4"/>
              </a:rPr>
              <a:t>http://www.goodrx.com/enoxaparin</a:t>
            </a:r>
            <a:r>
              <a:rPr lang="en-US" sz="1400" dirty="0" smtClean="0">
                <a:solidFill>
                  <a:srgbClr val="0000FF"/>
                </a:solidFill>
              </a:rPr>
              <a:t> (retail) </a:t>
            </a:r>
          </a:p>
          <a:p>
            <a:pPr>
              <a:spcAft>
                <a:spcPts val="200"/>
              </a:spcAft>
            </a:pPr>
            <a:r>
              <a:rPr lang="en-US" sz="1600" b="1" baseline="30000" dirty="0" smtClean="0">
                <a:solidFill>
                  <a:srgbClr val="0000FF"/>
                </a:solidFill>
              </a:rPr>
              <a:t>3 </a:t>
            </a:r>
            <a:r>
              <a:rPr lang="en-US" sz="1400" dirty="0" err="1">
                <a:solidFill>
                  <a:srgbClr val="0000FF"/>
                </a:solidFill>
              </a:rPr>
              <a:t>McGarry</a:t>
            </a:r>
            <a:r>
              <a:rPr lang="en-US" sz="1400" dirty="0">
                <a:solidFill>
                  <a:srgbClr val="0000FF"/>
                </a:solidFill>
              </a:rPr>
              <a:t> and Thompson, </a:t>
            </a:r>
            <a:r>
              <a:rPr lang="en-US" sz="1400" i="1" dirty="0" err="1">
                <a:solidFill>
                  <a:srgbClr val="0000FF"/>
                </a:solidFill>
              </a:rPr>
              <a:t>Clin</a:t>
            </a:r>
            <a:r>
              <a:rPr lang="en-US" sz="1400" i="1" dirty="0">
                <a:solidFill>
                  <a:srgbClr val="0000FF"/>
                </a:solidFill>
              </a:rPr>
              <a:t> </a:t>
            </a:r>
            <a:r>
              <a:rPr lang="en-US" sz="1400" i="1" dirty="0" err="1">
                <a:solidFill>
                  <a:srgbClr val="0000FF"/>
                </a:solidFill>
              </a:rPr>
              <a:t>Ther</a:t>
            </a:r>
            <a:r>
              <a:rPr lang="en-US" sz="1400" dirty="0">
                <a:solidFill>
                  <a:srgbClr val="0000FF"/>
                </a:solidFill>
              </a:rPr>
              <a:t> 2004</a:t>
            </a:r>
          </a:p>
          <a:p>
            <a:pPr>
              <a:spcAft>
                <a:spcPts val="200"/>
              </a:spcAft>
            </a:pPr>
            <a:r>
              <a:rPr lang="en-US" sz="1600" b="1" baseline="30000" dirty="0" smtClean="0">
                <a:solidFill>
                  <a:srgbClr val="0000FF"/>
                </a:solidFill>
              </a:rPr>
              <a:t>4 </a:t>
            </a:r>
            <a:r>
              <a:rPr lang="en-US" sz="1400" dirty="0" err="1">
                <a:solidFill>
                  <a:srgbClr val="0000FF"/>
                </a:solidFill>
              </a:rPr>
              <a:t>Creekmore</a:t>
            </a:r>
            <a:r>
              <a:rPr lang="en-US" sz="1400" dirty="0">
                <a:solidFill>
                  <a:srgbClr val="0000FF"/>
                </a:solidFill>
              </a:rPr>
              <a:t> et al, </a:t>
            </a:r>
            <a:r>
              <a:rPr lang="en-US" sz="1400" i="1" dirty="0">
                <a:solidFill>
                  <a:srgbClr val="0000FF"/>
                </a:solidFill>
              </a:rPr>
              <a:t>Pharmacotherapy</a:t>
            </a:r>
            <a:r>
              <a:rPr lang="en-US" sz="1400" dirty="0">
                <a:solidFill>
                  <a:srgbClr val="0000FF"/>
                </a:solidFill>
              </a:rPr>
              <a:t> 2006</a:t>
            </a:r>
            <a:r>
              <a:rPr lang="en-US" sz="1400" i="1" dirty="0">
                <a:solidFill>
                  <a:srgbClr val="0000FF"/>
                </a:solidFill>
              </a:rPr>
              <a:t> </a:t>
            </a:r>
          </a:p>
          <a:p>
            <a:pPr>
              <a:spcAft>
                <a:spcPts val="600"/>
              </a:spcAft>
            </a:pPr>
            <a:endParaRPr lang="en-US" sz="1400" i="1" dirty="0">
              <a:solidFill>
                <a:srgbClr val="0000FF"/>
              </a:solidFill>
            </a:endParaRPr>
          </a:p>
        </p:txBody>
      </p:sp>
      <p:pic>
        <p:nvPicPr>
          <p:cNvPr id="19" name="Picture 18"/>
          <p:cNvPicPr>
            <a:picLocks noChangeAspect="1"/>
          </p:cNvPicPr>
          <p:nvPr/>
        </p:nvPicPr>
        <p:blipFill>
          <a:blip r:embed="rId5" cstate="print"/>
          <a:stretch>
            <a:fillRect/>
          </a:stretch>
        </p:blipFill>
        <p:spPr>
          <a:xfrm>
            <a:off x="6111240" y="1617978"/>
            <a:ext cx="2727960" cy="2154927"/>
          </a:xfrm>
          <a:prstGeom prst="rect">
            <a:avLst/>
          </a:prstGeom>
        </p:spPr>
      </p:pic>
    </p:spTree>
    <p:extLst>
      <p:ext uri="{BB962C8B-B14F-4D97-AF65-F5344CB8AC3E}">
        <p14:creationId xmlns:p14="http://schemas.microsoft.com/office/powerpoint/2010/main" val="606266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895600" y="76200"/>
            <a:ext cx="5943600" cy="533400"/>
          </a:xfrm>
          <a:prstGeom prst="rect">
            <a:avLst/>
          </a:prstGeom>
        </p:spPr>
        <p:txBody>
          <a:bodyPr/>
          <a:lstStyle/>
          <a:p>
            <a:pPr algn="r" fontAlgn="auto">
              <a:spcAft>
                <a:spcPts val="0"/>
              </a:spcAft>
              <a:defRPr/>
            </a:pPr>
            <a:endParaRPr lang="en-US" sz="2000" dirty="0">
              <a:solidFill>
                <a:schemeClr val="bg1"/>
              </a:solidFill>
              <a:latin typeface="+mj-lt"/>
              <a:ea typeface="+mj-ea"/>
              <a:cs typeface="+mj-cs"/>
            </a:endParaRPr>
          </a:p>
        </p:txBody>
      </p:sp>
      <p:sp>
        <p:nvSpPr>
          <p:cNvPr id="7" name="Rectangle 6"/>
          <p:cNvSpPr/>
          <p:nvPr/>
        </p:nvSpPr>
        <p:spPr>
          <a:xfrm>
            <a:off x="7620000" y="5105400"/>
            <a:ext cx="152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cxnSp>
        <p:nvCxnSpPr>
          <p:cNvPr id="9" name="Straight Connector 8"/>
          <p:cNvCxnSpPr/>
          <p:nvPr/>
        </p:nvCxnSpPr>
        <p:spPr>
          <a:xfrm>
            <a:off x="381000" y="14478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itle 1"/>
          <p:cNvSpPr txBox="1">
            <a:spLocks/>
          </p:cNvSpPr>
          <p:nvPr/>
        </p:nvSpPr>
        <p:spPr>
          <a:xfrm>
            <a:off x="152400" y="838200"/>
            <a:ext cx="88392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Methods: </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QALYs/Utility Values</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2" name="Table 11"/>
          <p:cNvGraphicFramePr>
            <a:graphicFrameLocks noGrp="1"/>
          </p:cNvGraphicFramePr>
          <p:nvPr>
            <p:extLst>
              <p:ext uri="{D42A27DB-BD31-4B8C-83A1-F6EECF244321}">
                <p14:modId xmlns:p14="http://schemas.microsoft.com/office/powerpoint/2010/main" val="3669144994"/>
              </p:ext>
            </p:extLst>
          </p:nvPr>
        </p:nvGraphicFramePr>
        <p:xfrm>
          <a:off x="457200" y="1600200"/>
          <a:ext cx="5257800" cy="5029194"/>
        </p:xfrm>
        <a:graphic>
          <a:graphicData uri="http://schemas.openxmlformats.org/drawingml/2006/table">
            <a:tbl>
              <a:tblPr firstRow="1" bandRow="1">
                <a:tableStyleId>{7DF18680-E054-41AD-8BC1-D1AEF772440D}</a:tableStyleId>
              </a:tblPr>
              <a:tblGrid>
                <a:gridCol w="3561735"/>
                <a:gridCol w="1696065"/>
              </a:tblGrid>
              <a:tr h="533854">
                <a:tc>
                  <a:txBody>
                    <a:bodyPr/>
                    <a:lstStyle/>
                    <a:p>
                      <a:r>
                        <a:rPr lang="en-US" sz="1800" dirty="0" smtClean="0"/>
                        <a:t>Variable</a:t>
                      </a:r>
                      <a:endParaRPr lang="en-US" sz="18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sz="1800" dirty="0" smtClean="0"/>
                        <a:t>Utility Value</a:t>
                      </a:r>
                      <a:endParaRPr lang="en-US" sz="18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646108">
                <a:tc>
                  <a:txBody>
                    <a:bodyPr/>
                    <a:lstStyle/>
                    <a:p>
                      <a:r>
                        <a:rPr lang="en-US" sz="1800" dirty="0" smtClean="0"/>
                        <a:t>Health utility</a:t>
                      </a:r>
                      <a:r>
                        <a:rPr lang="en-US" sz="1800" baseline="0" dirty="0" smtClean="0"/>
                        <a:t> of general population</a:t>
                      </a:r>
                      <a:endParaRPr lang="en-US" sz="1800" dirty="0"/>
                    </a:p>
                  </a:txBody>
                  <a:tcPr>
                    <a:lnL w="12700" cap="flat" cmpd="sng" algn="ctr">
                      <a:solidFill>
                        <a:scrgbClr r="0" g="0" b="0"/>
                      </a:solidFill>
                      <a:prstDash val="solid"/>
                      <a:round/>
                      <a:headEnd type="none" w="med" len="med"/>
                      <a:tailEnd type="none" w="med" len="med"/>
                    </a:lnL>
                  </a:tcPr>
                </a:tc>
                <a:tc>
                  <a:txBody>
                    <a:bodyPr/>
                    <a:lstStyle/>
                    <a:p>
                      <a:r>
                        <a:rPr lang="en-US" sz="1800" b="1" dirty="0" smtClean="0"/>
                        <a:t>0.870</a:t>
                      </a:r>
                      <a:r>
                        <a:rPr lang="en-US" sz="2000" b="1" baseline="30000" dirty="0" smtClean="0">
                          <a:solidFill>
                            <a:srgbClr val="0000FF"/>
                          </a:solidFill>
                        </a:rPr>
                        <a:t>1</a:t>
                      </a:r>
                      <a:endParaRPr lang="en-US" sz="1800" b="1" dirty="0"/>
                    </a:p>
                  </a:txBody>
                  <a:tcPr>
                    <a:lnR w="12700" cap="flat" cmpd="sng" algn="ctr">
                      <a:solidFill>
                        <a:scrgbClr r="0" g="0" b="0"/>
                      </a:solidFill>
                      <a:prstDash val="solid"/>
                      <a:round/>
                      <a:headEnd type="none" w="med" len="med"/>
                      <a:tailEnd type="none" w="med" len="med"/>
                    </a:lnR>
                  </a:tcPr>
                </a:tc>
              </a:tr>
              <a:tr h="533854">
                <a:tc>
                  <a:txBody>
                    <a:bodyPr/>
                    <a:lstStyle/>
                    <a:p>
                      <a:r>
                        <a:rPr lang="en-US" sz="1800" dirty="0" smtClean="0"/>
                        <a:t>QALY severe PTS</a:t>
                      </a:r>
                      <a:endParaRPr lang="en-US" sz="1800" dirty="0"/>
                    </a:p>
                  </a:txBody>
                  <a:tcPr>
                    <a:lnL w="12700" cap="flat" cmpd="sng" algn="ctr">
                      <a:solidFill>
                        <a:scrgbClr r="0" g="0" b="0"/>
                      </a:solidFill>
                      <a:prstDash val="solid"/>
                      <a:round/>
                      <a:headEnd type="none" w="med" len="med"/>
                      <a:tailEnd type="none" w="med" len="med"/>
                    </a:lnL>
                  </a:tcPr>
                </a:tc>
                <a:tc>
                  <a:txBody>
                    <a:bodyPr/>
                    <a:lstStyle/>
                    <a:p>
                      <a:r>
                        <a:rPr lang="en-US" sz="1800" b="0" dirty="0" smtClean="0"/>
                        <a:t>0.818</a:t>
                      </a:r>
                      <a:endParaRPr lang="en-US" sz="1800" b="0" dirty="0"/>
                    </a:p>
                  </a:txBody>
                  <a:tcPr>
                    <a:lnR w="12700" cap="flat" cmpd="sng" algn="ctr">
                      <a:solidFill>
                        <a:scrgbClr r="0" g="0" b="0"/>
                      </a:solidFill>
                      <a:prstDash val="solid"/>
                      <a:round/>
                      <a:headEnd type="none" w="med" len="med"/>
                      <a:tailEnd type="none" w="med" len="med"/>
                    </a:lnR>
                  </a:tcPr>
                </a:tc>
              </a:tr>
              <a:tr h="533854">
                <a:tc>
                  <a:txBody>
                    <a:bodyPr/>
                    <a:lstStyle/>
                    <a:p>
                      <a:r>
                        <a:rPr lang="en-US" sz="1800" dirty="0" smtClean="0"/>
                        <a:t>QALY mild PTS</a:t>
                      </a:r>
                      <a:endParaRPr lang="en-US" sz="1800" dirty="0"/>
                    </a:p>
                  </a:txBody>
                  <a:tcPr>
                    <a:lnL w="12700" cap="flat" cmpd="sng" algn="ctr">
                      <a:solidFill>
                        <a:scrgbClr r="0" g="0" b="0"/>
                      </a:solidFill>
                      <a:prstDash val="solid"/>
                      <a:round/>
                      <a:headEnd type="none" w="med" len="med"/>
                      <a:tailEnd type="none" w="med" len="med"/>
                    </a:lnL>
                  </a:tcPr>
                </a:tc>
                <a:tc>
                  <a:txBody>
                    <a:bodyPr/>
                    <a:lstStyle/>
                    <a:p>
                      <a:r>
                        <a:rPr lang="en-US" sz="1800" b="0" dirty="0" smtClean="0"/>
                        <a:t>0.853</a:t>
                      </a:r>
                      <a:endParaRPr lang="en-US" sz="1800" b="0" dirty="0"/>
                    </a:p>
                  </a:txBody>
                  <a:tcPr>
                    <a:lnR w="12700" cap="flat" cmpd="sng" algn="ctr">
                      <a:solidFill>
                        <a:scrgbClr r="0" g="0" b="0"/>
                      </a:solidFill>
                      <a:prstDash val="solid"/>
                      <a:round/>
                      <a:headEnd type="none" w="med" len="med"/>
                      <a:tailEnd type="none" w="med" len="med"/>
                    </a:lnR>
                  </a:tcPr>
                </a:tc>
              </a:tr>
              <a:tr h="533854">
                <a:tc>
                  <a:txBody>
                    <a:bodyPr/>
                    <a:lstStyle/>
                    <a:p>
                      <a:r>
                        <a:rPr lang="en-US" sz="1800" dirty="0" smtClean="0"/>
                        <a:t>QALY</a:t>
                      </a:r>
                      <a:r>
                        <a:rPr lang="en-US" sz="1800" baseline="0" dirty="0" smtClean="0"/>
                        <a:t> pulmonary HTN</a:t>
                      </a:r>
                      <a:endParaRPr lang="en-US" sz="1800" dirty="0"/>
                    </a:p>
                  </a:txBody>
                  <a:tcPr>
                    <a:lnL w="12700" cap="flat" cmpd="sng" algn="ctr">
                      <a:solidFill>
                        <a:scrgbClr r="0" g="0" b="0"/>
                      </a:solidFill>
                      <a:prstDash val="solid"/>
                      <a:round/>
                      <a:headEnd type="none" w="med" len="med"/>
                      <a:tailEnd type="none" w="med" len="med"/>
                    </a:lnL>
                  </a:tcPr>
                </a:tc>
                <a:tc>
                  <a:txBody>
                    <a:bodyPr/>
                    <a:lstStyle/>
                    <a:p>
                      <a:r>
                        <a:rPr lang="en-US" sz="1800" b="1" dirty="0" smtClean="0"/>
                        <a:t>0.710</a:t>
                      </a:r>
                      <a:r>
                        <a:rPr lang="en-US" sz="2000" b="1" baseline="30000" dirty="0" smtClean="0">
                          <a:solidFill>
                            <a:srgbClr val="0000FF"/>
                          </a:solidFill>
                        </a:rPr>
                        <a:t>2</a:t>
                      </a:r>
                      <a:endParaRPr lang="en-US" sz="1800" b="1" dirty="0"/>
                    </a:p>
                  </a:txBody>
                  <a:tcPr>
                    <a:lnR w="12700" cap="flat" cmpd="sng" algn="ctr">
                      <a:solidFill>
                        <a:scrgbClr r="0" g="0" b="0"/>
                      </a:solidFill>
                      <a:prstDash val="solid"/>
                      <a:round/>
                      <a:headEnd type="none" w="med" len="med"/>
                      <a:tailEnd type="none" w="med" len="med"/>
                    </a:lnR>
                  </a:tcPr>
                </a:tc>
              </a:tr>
              <a:tr h="533854">
                <a:tc>
                  <a:txBody>
                    <a:bodyPr/>
                    <a:lstStyle/>
                    <a:p>
                      <a:r>
                        <a:rPr lang="en-US" sz="1800" dirty="0" smtClean="0"/>
                        <a:t>QALY</a:t>
                      </a:r>
                      <a:r>
                        <a:rPr lang="en-US" sz="1800" baseline="0" dirty="0" smtClean="0"/>
                        <a:t> after PE resolution</a:t>
                      </a:r>
                      <a:endParaRPr lang="en-US" sz="1800" dirty="0"/>
                    </a:p>
                  </a:txBody>
                  <a:tcPr>
                    <a:lnL w="12700" cap="flat" cmpd="sng" algn="ctr">
                      <a:solidFill>
                        <a:scrgbClr r="0" g="0" b="0"/>
                      </a:solidFill>
                      <a:prstDash val="solid"/>
                      <a:round/>
                      <a:headEnd type="none" w="med" len="med"/>
                      <a:tailEnd type="none" w="med" len="med"/>
                    </a:lnL>
                  </a:tcPr>
                </a:tc>
                <a:tc>
                  <a:txBody>
                    <a:bodyPr/>
                    <a:lstStyle/>
                    <a:p>
                      <a:r>
                        <a:rPr lang="en-US" sz="1800" b="0" dirty="0" smtClean="0"/>
                        <a:t>0.852</a:t>
                      </a:r>
                      <a:endParaRPr lang="en-US" sz="1800" b="0" dirty="0"/>
                    </a:p>
                  </a:txBody>
                  <a:tcPr>
                    <a:lnR w="12700" cap="flat" cmpd="sng" algn="ctr">
                      <a:solidFill>
                        <a:scrgbClr r="0" g="0" b="0"/>
                      </a:solidFill>
                      <a:prstDash val="solid"/>
                      <a:round/>
                      <a:headEnd type="none" w="med" len="med"/>
                      <a:tailEnd type="none" w="med" len="med"/>
                    </a:lnR>
                  </a:tcPr>
                </a:tc>
              </a:tr>
              <a:tr h="533854">
                <a:tc>
                  <a:txBody>
                    <a:bodyPr/>
                    <a:lstStyle/>
                    <a:p>
                      <a:r>
                        <a:rPr lang="en-US" sz="1800" baseline="0" dirty="0" smtClean="0"/>
                        <a:t>QALY after DVT resolution</a:t>
                      </a:r>
                      <a:endParaRPr lang="en-US" sz="1800" dirty="0"/>
                    </a:p>
                  </a:txBody>
                  <a:tcPr>
                    <a:lnL w="12700" cap="flat" cmpd="sng" algn="ctr">
                      <a:solidFill>
                        <a:scrgbClr r="0" g="0" b="0"/>
                      </a:solidFill>
                      <a:prstDash val="solid"/>
                      <a:round/>
                      <a:headEnd type="none" w="med" len="med"/>
                      <a:tailEnd type="none" w="med" len="med"/>
                    </a:lnL>
                  </a:tcPr>
                </a:tc>
                <a:tc>
                  <a:txBody>
                    <a:bodyPr/>
                    <a:lstStyle/>
                    <a:p>
                      <a:r>
                        <a:rPr lang="en-US" sz="1800" b="0" dirty="0" smtClean="0"/>
                        <a:t>0.856</a:t>
                      </a:r>
                      <a:endParaRPr lang="en-US" sz="1800" b="0" dirty="0"/>
                    </a:p>
                  </a:txBody>
                  <a:tcPr>
                    <a:lnR w="12700" cap="flat" cmpd="sng" algn="ctr">
                      <a:solidFill>
                        <a:scrgbClr r="0" g="0" b="0"/>
                      </a:solidFill>
                      <a:prstDash val="solid"/>
                      <a:round/>
                      <a:headEnd type="none" w="med" len="med"/>
                      <a:tailEnd type="none" w="med" len="med"/>
                    </a:lnR>
                  </a:tcPr>
                </a:tc>
              </a:tr>
              <a:tr h="646108">
                <a:tc>
                  <a:txBody>
                    <a:bodyPr/>
                    <a:lstStyle/>
                    <a:p>
                      <a:r>
                        <a:rPr lang="en-US" sz="1800" dirty="0" smtClean="0"/>
                        <a:t>QALY</a:t>
                      </a:r>
                      <a:r>
                        <a:rPr lang="en-US" sz="1800" baseline="0" dirty="0" smtClean="0"/>
                        <a:t> after hemorrhage resolution</a:t>
                      </a:r>
                      <a:endParaRPr lang="en-US" sz="1800" dirty="0"/>
                    </a:p>
                  </a:txBody>
                  <a:tcPr>
                    <a:lnL w="12700" cap="flat" cmpd="sng" algn="ctr">
                      <a:solidFill>
                        <a:scrgbClr r="0" g="0" b="0"/>
                      </a:solidFill>
                      <a:prstDash val="solid"/>
                      <a:round/>
                      <a:headEnd type="none" w="med" len="med"/>
                      <a:tailEnd type="none" w="med" len="med"/>
                    </a:lnL>
                  </a:tcPr>
                </a:tc>
                <a:tc>
                  <a:txBody>
                    <a:bodyPr/>
                    <a:lstStyle/>
                    <a:p>
                      <a:r>
                        <a:rPr lang="en-US" sz="1800" b="1" dirty="0" smtClean="0"/>
                        <a:t>0.864</a:t>
                      </a:r>
                      <a:r>
                        <a:rPr lang="en-US" sz="2000" b="1" baseline="30000" dirty="0" smtClean="0">
                          <a:solidFill>
                            <a:srgbClr val="0000FF"/>
                          </a:solidFill>
                        </a:rPr>
                        <a:t>3</a:t>
                      </a:r>
                      <a:endParaRPr lang="en-US" sz="1800" b="1" dirty="0"/>
                    </a:p>
                  </a:txBody>
                  <a:tcPr>
                    <a:lnR w="12700" cap="flat" cmpd="sng" algn="ctr">
                      <a:solidFill>
                        <a:scrgbClr r="0" g="0" b="0"/>
                      </a:solidFill>
                      <a:prstDash val="solid"/>
                      <a:round/>
                      <a:headEnd type="none" w="med" len="med"/>
                      <a:tailEnd type="none" w="med" len="med"/>
                    </a:lnR>
                  </a:tcPr>
                </a:tc>
              </a:tr>
              <a:tr h="533854">
                <a:tc>
                  <a:txBody>
                    <a:bodyPr/>
                    <a:lstStyle/>
                    <a:p>
                      <a:r>
                        <a:rPr lang="en-US" sz="1800" dirty="0" smtClean="0"/>
                        <a:t>QALY</a:t>
                      </a:r>
                      <a:r>
                        <a:rPr lang="en-US" sz="1800" baseline="0" dirty="0" smtClean="0"/>
                        <a:t> after HIT resolution</a:t>
                      </a:r>
                      <a:endParaRPr lang="en-US" sz="18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sz="1800" b="0" dirty="0" smtClean="0"/>
                        <a:t>0.852</a:t>
                      </a:r>
                      <a:endParaRPr lang="en-US" sz="1800" b="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2" name="Right Arrow 1"/>
          <p:cNvSpPr/>
          <p:nvPr/>
        </p:nvSpPr>
        <p:spPr>
          <a:xfrm rot="10800000">
            <a:off x="4953001" y="3924297"/>
            <a:ext cx="6096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4953001" y="5486399"/>
            <a:ext cx="6096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4953000" y="2171697"/>
            <a:ext cx="6096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19800" y="1940749"/>
            <a:ext cx="3581400" cy="1031051"/>
          </a:xfrm>
          <a:prstGeom prst="rect">
            <a:avLst/>
          </a:prstGeom>
          <a:noFill/>
        </p:spPr>
        <p:txBody>
          <a:bodyPr wrap="square" rtlCol="0">
            <a:spAutoFit/>
          </a:bodyPr>
          <a:lstStyle/>
          <a:p>
            <a:pPr>
              <a:spcAft>
                <a:spcPts val="200"/>
              </a:spcAft>
            </a:pPr>
            <a:r>
              <a:rPr lang="en-US" sz="1600" b="1" baseline="30000" dirty="0" smtClean="0">
                <a:solidFill>
                  <a:srgbClr val="0000FF"/>
                </a:solidFill>
              </a:rPr>
              <a:t>1 </a:t>
            </a:r>
            <a:r>
              <a:rPr lang="en-US" sz="1400" dirty="0" smtClean="0">
                <a:solidFill>
                  <a:srgbClr val="0000FF"/>
                </a:solidFill>
              </a:rPr>
              <a:t>Luo et al, </a:t>
            </a:r>
            <a:r>
              <a:rPr lang="en-US" sz="1400" i="1" dirty="0" smtClean="0">
                <a:solidFill>
                  <a:srgbClr val="0000FF"/>
                </a:solidFill>
              </a:rPr>
              <a:t>Med Care</a:t>
            </a:r>
            <a:r>
              <a:rPr lang="en-US" sz="1400" dirty="0" smtClean="0">
                <a:solidFill>
                  <a:srgbClr val="0000FF"/>
                </a:solidFill>
              </a:rPr>
              <a:t> 2005</a:t>
            </a:r>
          </a:p>
          <a:p>
            <a:pPr>
              <a:spcAft>
                <a:spcPts val="200"/>
              </a:spcAft>
            </a:pPr>
            <a:r>
              <a:rPr lang="en-US" sz="1600" b="1" baseline="30000" dirty="0" smtClean="0">
                <a:solidFill>
                  <a:srgbClr val="0000FF"/>
                </a:solidFill>
              </a:rPr>
              <a:t>2</a:t>
            </a:r>
            <a:r>
              <a:rPr lang="en-US" sz="1400" dirty="0" smtClean="0">
                <a:solidFill>
                  <a:srgbClr val="0000FF"/>
                </a:solidFill>
              </a:rPr>
              <a:t> </a:t>
            </a:r>
            <a:r>
              <a:rPr lang="en-US" sz="1400" dirty="0" err="1" smtClean="0">
                <a:solidFill>
                  <a:srgbClr val="0000FF"/>
                </a:solidFill>
              </a:rPr>
              <a:t>Shafazand</a:t>
            </a:r>
            <a:r>
              <a:rPr lang="en-US" sz="1400" dirty="0" smtClean="0">
                <a:solidFill>
                  <a:srgbClr val="0000FF"/>
                </a:solidFill>
              </a:rPr>
              <a:t> et al, </a:t>
            </a:r>
            <a:r>
              <a:rPr lang="en-US" sz="1400" i="1" dirty="0" smtClean="0">
                <a:solidFill>
                  <a:srgbClr val="0000FF"/>
                </a:solidFill>
              </a:rPr>
              <a:t>Chest</a:t>
            </a:r>
            <a:r>
              <a:rPr lang="en-US" sz="1400" dirty="0" smtClean="0">
                <a:solidFill>
                  <a:srgbClr val="0000FF"/>
                </a:solidFill>
              </a:rPr>
              <a:t> 2004 </a:t>
            </a:r>
          </a:p>
          <a:p>
            <a:pPr>
              <a:spcAft>
                <a:spcPts val="200"/>
              </a:spcAft>
            </a:pPr>
            <a:r>
              <a:rPr lang="en-US" sz="1600" b="1" baseline="30000" dirty="0" smtClean="0">
                <a:solidFill>
                  <a:srgbClr val="0000FF"/>
                </a:solidFill>
              </a:rPr>
              <a:t>3 </a:t>
            </a:r>
            <a:r>
              <a:rPr lang="en-US" sz="1400" dirty="0" smtClean="0">
                <a:solidFill>
                  <a:srgbClr val="0000FF"/>
                </a:solidFill>
              </a:rPr>
              <a:t>Hogg et al, </a:t>
            </a:r>
            <a:r>
              <a:rPr lang="en-US" sz="1400" i="1" dirty="0" smtClean="0">
                <a:solidFill>
                  <a:srgbClr val="0000FF"/>
                </a:solidFill>
              </a:rPr>
              <a:t>JAMA Intern med</a:t>
            </a:r>
            <a:r>
              <a:rPr lang="en-US" sz="1400" dirty="0" smtClean="0">
                <a:solidFill>
                  <a:srgbClr val="0000FF"/>
                </a:solidFill>
              </a:rPr>
              <a:t> 2013</a:t>
            </a:r>
            <a:endParaRPr lang="en-US" sz="1400" i="1" dirty="0">
              <a:solidFill>
                <a:srgbClr val="0000FF"/>
              </a:solidFill>
            </a:endParaRPr>
          </a:p>
          <a:p>
            <a:pPr>
              <a:spcAft>
                <a:spcPts val="600"/>
              </a:spcAft>
            </a:pPr>
            <a:endParaRPr lang="en-US" sz="1400" i="1" dirty="0">
              <a:solidFill>
                <a:srgbClr val="0000FF"/>
              </a:solidFill>
            </a:endParaRPr>
          </a:p>
        </p:txBody>
      </p:sp>
      <p:sp>
        <p:nvSpPr>
          <p:cNvPr id="3" name="Rectangle 2"/>
          <p:cNvSpPr/>
          <p:nvPr/>
        </p:nvSpPr>
        <p:spPr>
          <a:xfrm>
            <a:off x="152400" y="3810000"/>
            <a:ext cx="5867400"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26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Results</a:t>
            </a:r>
            <a:endParaRPr lang="en-US" dirty="0"/>
          </a:p>
        </p:txBody>
      </p:sp>
      <p:cxnSp>
        <p:nvCxnSpPr>
          <p:cNvPr id="4" name="Straight Connector 3"/>
          <p:cNvCxnSpPr/>
          <p:nvPr/>
        </p:nvCxnSpPr>
        <p:spPr>
          <a:xfrm>
            <a:off x="685800" y="1447800"/>
            <a:ext cx="7620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703210" y="1655802"/>
            <a:ext cx="3773790" cy="553998"/>
          </a:xfrm>
          <a:prstGeom prst="rect">
            <a:avLst/>
          </a:prstGeom>
          <a:noFill/>
        </p:spPr>
        <p:txBody>
          <a:bodyPr wrap="none" rtlCol="0">
            <a:spAutoFit/>
          </a:bodyPr>
          <a:lstStyle/>
          <a:p>
            <a:r>
              <a:rPr lang="en-US" sz="3000" b="1" dirty="0" smtClean="0">
                <a:solidFill>
                  <a:srgbClr val="800000"/>
                </a:solidFill>
              </a:rPr>
              <a:t>Short-term analysis</a:t>
            </a:r>
            <a:endParaRPr lang="en-US" sz="3000" b="1" dirty="0">
              <a:solidFill>
                <a:srgbClr val="800000"/>
              </a:solidFill>
            </a:endParaRPr>
          </a:p>
        </p:txBody>
      </p:sp>
      <p:sp>
        <p:nvSpPr>
          <p:cNvPr id="7" name="Rectangle 6"/>
          <p:cNvSpPr/>
          <p:nvPr/>
        </p:nvSpPr>
        <p:spPr>
          <a:xfrm>
            <a:off x="0" y="5156200"/>
            <a:ext cx="91440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pic>
        <p:nvPicPr>
          <p:cNvPr id="3" name="Picture 2"/>
          <p:cNvPicPr>
            <a:picLocks noChangeAspect="1"/>
          </p:cNvPicPr>
          <p:nvPr/>
        </p:nvPicPr>
        <p:blipFill rotWithShape="1">
          <a:blip r:embed="rId4"/>
          <a:srcRect l="17789" t="29166" r="17789" b="34375"/>
          <a:stretch/>
        </p:blipFill>
        <p:spPr>
          <a:xfrm>
            <a:off x="457200" y="2349500"/>
            <a:ext cx="8382001" cy="2667000"/>
          </a:xfrm>
          <a:prstGeom prst="rect">
            <a:avLst/>
          </a:prstGeom>
          <a:ln w="28575">
            <a:solidFill>
              <a:schemeClr val="tx1"/>
            </a:solidFill>
          </a:ln>
        </p:spPr>
      </p:pic>
      <p:sp>
        <p:nvSpPr>
          <p:cNvPr id="6" name="Rectangle 5"/>
          <p:cNvSpPr/>
          <p:nvPr/>
        </p:nvSpPr>
        <p:spPr>
          <a:xfrm>
            <a:off x="304800" y="2743200"/>
            <a:ext cx="86868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3390901"/>
            <a:ext cx="86868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4178" y="4000501"/>
            <a:ext cx="8686800" cy="419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659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Results</a:t>
            </a:r>
            <a:endParaRPr lang="en-US" dirty="0"/>
          </a:p>
        </p:txBody>
      </p:sp>
      <p:cxnSp>
        <p:nvCxnSpPr>
          <p:cNvPr id="4" name="Straight Connector 3"/>
          <p:cNvCxnSpPr/>
          <p:nvPr/>
        </p:nvCxnSpPr>
        <p:spPr>
          <a:xfrm>
            <a:off x="685800" y="1447800"/>
            <a:ext cx="7620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sp>
        <p:nvSpPr>
          <p:cNvPr id="8" name="Rectangle 7"/>
          <p:cNvSpPr/>
          <p:nvPr/>
        </p:nvSpPr>
        <p:spPr>
          <a:xfrm>
            <a:off x="0" y="5029200"/>
            <a:ext cx="9144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57400" y="1655802"/>
            <a:ext cx="5293437" cy="553998"/>
          </a:xfrm>
          <a:prstGeom prst="rect">
            <a:avLst/>
          </a:prstGeom>
          <a:noFill/>
        </p:spPr>
        <p:txBody>
          <a:bodyPr wrap="none" rtlCol="0">
            <a:spAutoFit/>
          </a:bodyPr>
          <a:lstStyle/>
          <a:p>
            <a:r>
              <a:rPr lang="en-US" sz="3000" b="1" dirty="0" smtClean="0">
                <a:solidFill>
                  <a:srgbClr val="800000"/>
                </a:solidFill>
              </a:rPr>
              <a:t>Long-term/Lifetime analysis</a:t>
            </a:r>
            <a:endParaRPr lang="en-US" sz="3000" b="1" dirty="0">
              <a:solidFill>
                <a:srgbClr val="800000"/>
              </a:solidFill>
            </a:endParaRPr>
          </a:p>
        </p:txBody>
      </p:sp>
      <p:pic>
        <p:nvPicPr>
          <p:cNvPr id="3" name="Picture 2"/>
          <p:cNvPicPr>
            <a:picLocks noChangeAspect="1"/>
          </p:cNvPicPr>
          <p:nvPr/>
        </p:nvPicPr>
        <p:blipFill rotWithShape="1">
          <a:blip r:embed="rId4"/>
          <a:srcRect l="16031" t="29166" r="16619" b="16666"/>
          <a:stretch/>
        </p:blipFill>
        <p:spPr>
          <a:xfrm>
            <a:off x="152400" y="2286000"/>
            <a:ext cx="8763001" cy="3962400"/>
          </a:xfrm>
          <a:prstGeom prst="rect">
            <a:avLst/>
          </a:prstGeom>
          <a:ln w="28575">
            <a:solidFill>
              <a:schemeClr val="tx1"/>
            </a:solidFill>
          </a:ln>
        </p:spPr>
      </p:pic>
      <p:sp>
        <p:nvSpPr>
          <p:cNvPr id="5" name="Rectangle 4"/>
          <p:cNvSpPr/>
          <p:nvPr/>
        </p:nvSpPr>
        <p:spPr>
          <a:xfrm>
            <a:off x="1905000" y="2286000"/>
            <a:ext cx="2743200" cy="2590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876800"/>
            <a:ext cx="46482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76335" y="2256022"/>
            <a:ext cx="4239066" cy="31541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003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4000" dirty="0" smtClean="0"/>
              <a:t>Results: </a:t>
            </a:r>
            <a:r>
              <a:rPr lang="en-US" sz="4000" b="1" dirty="0" smtClean="0"/>
              <a:t>Sensitivity Analysis</a:t>
            </a:r>
            <a:endParaRPr lang="en-US" sz="4000" b="1" dirty="0"/>
          </a:p>
        </p:txBody>
      </p:sp>
      <p:cxnSp>
        <p:nvCxnSpPr>
          <p:cNvPr id="4" name="Straight Connector 3"/>
          <p:cNvCxnSpPr/>
          <p:nvPr/>
        </p:nvCxnSpPr>
        <p:spPr>
          <a:xfrm>
            <a:off x="685800" y="1524000"/>
            <a:ext cx="7620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0" y="5029200"/>
            <a:ext cx="9144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bwMode="auto">
          <a:xfrm>
            <a:off x="152400" y="1798638"/>
            <a:ext cx="5503471" cy="3535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marL="342900" marR="0" lvl="0" indent="-342900" algn="l" defTabSz="914400" rtl="0" eaLnBrk="1" fontAlgn="base" latinLnBrk="0" hangingPunct="1">
              <a:lnSpc>
                <a:spcPct val="100000"/>
              </a:lnSpc>
              <a:spcBef>
                <a:spcPts val="600"/>
              </a:spcBef>
              <a:spcAft>
                <a:spcPts val="600"/>
              </a:spcAft>
              <a:buClrTx/>
              <a:buSzTx/>
              <a:buFont typeface="Arial" charset="0"/>
              <a:buChar char="•"/>
              <a:tabLst/>
              <a:defRPr/>
            </a:pPr>
            <a:r>
              <a:rPr kumimoji="0" lang="en-US" sz="3200" b="1" i="0" u="sng" strike="noStrike" kern="1200" cap="none" spc="0" normalizeH="0" baseline="0" noProof="0" dirty="0" smtClean="0">
                <a:ln>
                  <a:noFill/>
                </a:ln>
                <a:solidFill>
                  <a:srgbClr val="800000"/>
                </a:solidFill>
                <a:effectLst/>
                <a:uLnTx/>
                <a:uFillTx/>
                <a:latin typeface="+mn-lt"/>
                <a:ea typeface="+mn-ea"/>
                <a:cs typeface="+mn-cs"/>
              </a:rPr>
              <a:t>Short-term analysis</a:t>
            </a:r>
          </a:p>
          <a:p>
            <a:pPr marL="742950" marR="0" lvl="1" indent="-285750" algn="l" defTabSz="914400" rtl="0" eaLnBrk="1" fontAlgn="base" latinLnBrk="0" hangingPunct="1">
              <a:lnSpc>
                <a:spcPct val="100000"/>
              </a:lnSpc>
              <a:spcBef>
                <a:spcPct val="20000"/>
              </a:spcBef>
              <a:spcAft>
                <a:spcPts val="600"/>
              </a:spcAft>
              <a:buClrTx/>
              <a:buSzTx/>
              <a:buFont typeface="Arial" charset="0"/>
              <a:buChar char="–"/>
              <a:tabLst/>
              <a:defRPr/>
            </a:pPr>
            <a:r>
              <a:rPr kumimoji="0" lang="en-US" sz="2800" b="1" i="0" u="sng" strike="noStrike" kern="1200" cap="none" spc="0" normalizeH="0" baseline="0" noProof="0" dirty="0" smtClean="0">
                <a:ln>
                  <a:noFill/>
                </a:ln>
                <a:solidFill>
                  <a:schemeClr val="tx1"/>
                </a:solidFill>
                <a:effectLst/>
                <a:uLnTx/>
                <a:uFillTx/>
                <a:latin typeface="+mn-lt"/>
                <a:ea typeface="+mn-ea"/>
                <a:cs typeface="+mn-cs"/>
              </a:rPr>
              <a:t>Cost of LMWH</a:t>
            </a:r>
            <a:r>
              <a:rPr kumimoji="0" lang="en-US" sz="2800" b="1" i="0" strike="noStrike" kern="1200" cap="none" spc="0" normalizeH="0" baseline="0" noProof="0" dirty="0" smtClean="0">
                <a:ln>
                  <a:noFill/>
                </a:ln>
                <a:solidFill>
                  <a:schemeClr val="tx1"/>
                </a:solidFill>
                <a:effectLst/>
                <a:uLnTx/>
                <a:uFillTx/>
                <a:latin typeface="+mn-lt"/>
                <a:ea typeface="+mn-ea"/>
                <a:cs typeface="+mn-cs"/>
              </a:rPr>
              <a:t> </a:t>
            </a:r>
            <a:r>
              <a:rPr kumimoji="0" lang="en-US" sz="2800" i="0" strike="noStrike" kern="1200" cap="none" spc="0" normalizeH="0" baseline="0" noProof="0" dirty="0" smtClean="0">
                <a:ln>
                  <a:noFill/>
                </a:ln>
                <a:solidFill>
                  <a:schemeClr val="tx1"/>
                </a:solidFill>
                <a:effectLst/>
                <a:uLnTx/>
                <a:uFillTx/>
                <a:latin typeface="+mn-lt"/>
                <a:ea typeface="+mn-ea"/>
                <a:cs typeface="+mn-cs"/>
              </a:rPr>
              <a:t>was only variable found to impact results</a:t>
            </a:r>
            <a:endParaRPr kumimoji="0" lang="en-US" sz="2800" b="1" i="0" u="sng" strike="noStrike" kern="1200" cap="none" spc="0" normalizeH="0" baseline="0" noProof="0" dirty="0" smtClean="0">
              <a:ln>
                <a:noFill/>
              </a:ln>
              <a:solidFill>
                <a:schemeClr val="tx1"/>
              </a:solidFill>
              <a:effectLst/>
              <a:uLnTx/>
              <a:uFillTx/>
              <a:latin typeface="+mn-lt"/>
              <a:ea typeface="+mn-ea"/>
              <a:cs typeface="+mn-cs"/>
            </a:endParaRPr>
          </a:p>
          <a:p>
            <a:pPr lvl="2">
              <a:spcBef>
                <a:spcPct val="20000"/>
              </a:spcBef>
              <a:defRPr/>
            </a:pPr>
            <a:r>
              <a:rPr kumimoji="0" lang="en-US" sz="2800" b="1" i="0" strike="noStrike" kern="1200" cap="none" spc="0" normalizeH="0" baseline="0" noProof="0" dirty="0" smtClean="0">
                <a:ln>
                  <a:noFill/>
                </a:ln>
                <a:solidFill>
                  <a:schemeClr val="tx1"/>
                </a:solidFill>
                <a:effectLst/>
                <a:uLnTx/>
                <a:uFillTx/>
                <a:latin typeface="+mn-lt"/>
                <a:ea typeface="+mn-ea"/>
                <a:cs typeface="+mn-cs"/>
              </a:rPr>
              <a:t>* </a:t>
            </a:r>
            <a:r>
              <a:rPr kumimoji="0" lang="en-US" sz="2800" b="1" i="0" u="sng" strike="noStrike" kern="1200" cap="none" spc="0" normalizeH="0" baseline="0" noProof="0" dirty="0" smtClean="0">
                <a:ln>
                  <a:noFill/>
                </a:ln>
                <a:solidFill>
                  <a:schemeClr val="tx1"/>
                </a:solidFill>
                <a:effectLst/>
                <a:uLnTx/>
                <a:uFillTx/>
                <a:latin typeface="+mn-lt"/>
                <a:ea typeface="+mn-ea"/>
                <a:cs typeface="+mn-cs"/>
              </a:rPr>
              <a:t>ATR and TAR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1" i="0" u="sng" strike="noStrike" kern="1200" cap="none" spc="0" normalizeH="0" baseline="0" noProof="0" dirty="0" smtClean="0">
                <a:ln>
                  <a:noFill/>
                </a:ln>
                <a:solidFill>
                  <a:schemeClr val="tx1"/>
                </a:solidFill>
                <a:effectLst/>
                <a:uLnTx/>
                <a:uFillTx/>
                <a:latin typeface="+mn-lt"/>
                <a:ea typeface="+mn-ea"/>
                <a:cs typeface="+mn-cs"/>
              </a:rPr>
              <a:t>LMWH</a:t>
            </a:r>
            <a:r>
              <a:rPr lang="en-US" sz="2800" b="1" u="sng" dirty="0">
                <a:latin typeface="+mn-lt"/>
              </a:rPr>
              <a:t> </a:t>
            </a:r>
            <a:r>
              <a:rPr lang="en-US" sz="2800" b="1" u="sng" dirty="0" smtClean="0">
                <a:latin typeface="+mn-lt"/>
              </a:rPr>
              <a:t>&lt; </a:t>
            </a:r>
            <a:r>
              <a:rPr kumimoji="0" lang="en-US" sz="2800" b="1" i="0" u="sng" strike="noStrike" kern="1200" cap="none" spc="0" normalizeH="0" baseline="0" noProof="0" dirty="0" smtClean="0">
                <a:ln>
                  <a:noFill/>
                </a:ln>
                <a:solidFill>
                  <a:schemeClr val="tx1"/>
                </a:solidFill>
                <a:effectLst/>
                <a:uLnTx/>
                <a:uFillTx/>
                <a:latin typeface="+mn-lt"/>
                <a:ea typeface="+mn-ea"/>
                <a:cs typeface="+mn-cs"/>
              </a:rPr>
              <a:t>$400</a:t>
            </a:r>
            <a:r>
              <a:rPr kumimoji="0" lang="en-US" sz="2800" i="0" strike="noStrike" kern="1200" cap="none" spc="0" normalizeH="0" noProof="0" dirty="0" smtClean="0">
                <a:ln>
                  <a:noFill/>
                </a:ln>
                <a:solidFill>
                  <a:schemeClr val="tx1"/>
                </a:solidFill>
                <a:effectLst/>
                <a:uLnTx/>
                <a:uFillTx/>
                <a:latin typeface="+mn-lt"/>
                <a:ea typeface="+mn-ea"/>
                <a:cs typeface="+mn-cs"/>
              </a:rPr>
              <a:t> may become c</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ost-effective</a:t>
            </a:r>
          </a:p>
          <a:p>
            <a:pPr lvl="2">
              <a:spcBef>
                <a:spcPct val="20000"/>
              </a:spcBef>
              <a:defRPr/>
            </a:pPr>
            <a:r>
              <a:rPr kumimoji="0" lang="en-US" sz="2800" b="1" i="0" strike="noStrike" kern="1200" cap="none" spc="0" normalizeH="0" baseline="0" noProof="0" dirty="0" smtClean="0">
                <a:ln>
                  <a:noFill/>
                </a:ln>
                <a:solidFill>
                  <a:schemeClr val="tx1"/>
                </a:solidFill>
                <a:effectLst/>
                <a:uLnTx/>
                <a:uFillTx/>
                <a:latin typeface="+mn-lt"/>
                <a:ea typeface="+mn-ea"/>
                <a:cs typeface="+mn-cs"/>
              </a:rPr>
              <a:t>* </a:t>
            </a:r>
            <a:r>
              <a:rPr kumimoji="0" lang="en-US" sz="2800" b="1" i="0" u="sng" strike="noStrike" kern="1200" cap="none" spc="0" normalizeH="0" baseline="0" noProof="0" dirty="0" smtClean="0">
                <a:ln>
                  <a:noFill/>
                </a:ln>
                <a:solidFill>
                  <a:schemeClr val="tx1"/>
                </a:solidFill>
                <a:effectLst/>
                <a:uLnTx/>
                <a:uFillTx/>
                <a:latin typeface="+mn-lt"/>
                <a:ea typeface="+mn-ea"/>
                <a:cs typeface="+mn-cs"/>
              </a:rPr>
              <a:t>AFS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1" i="0" u="sng" strike="noStrike" kern="1200" cap="none" spc="0" normalizeH="0" baseline="0" noProof="0" dirty="0" smtClean="0">
                <a:ln>
                  <a:noFill/>
                </a:ln>
                <a:solidFill>
                  <a:schemeClr val="tx1"/>
                </a:solidFill>
                <a:effectLst/>
                <a:uLnTx/>
                <a:uFillTx/>
                <a:latin typeface="+mn-lt"/>
                <a:ea typeface="+mn-ea"/>
                <a:cs typeface="+mn-cs"/>
              </a:rPr>
              <a:t>LMWH &lt; $100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AFS may become cost-effective</a:t>
            </a:r>
          </a:p>
          <a:p>
            <a:pPr marL="742950" marR="0" lvl="1" indent="-285750" algn="l" defTabSz="914400" rtl="0" eaLnBrk="1" fontAlgn="base" latinLnBrk="0" hangingPunct="1">
              <a:lnSpc>
                <a:spcPct val="100000"/>
              </a:lnSpc>
              <a:spcBef>
                <a:spcPct val="20000"/>
              </a:spcBef>
              <a:spcAft>
                <a:spcPts val="1200"/>
              </a:spcAft>
              <a:buClrTx/>
              <a:buSzTx/>
              <a:buFont typeface="Arial" charset="0"/>
              <a:buChar char="–"/>
              <a:tabLst/>
              <a:defRPr/>
            </a:pPr>
            <a:r>
              <a:rPr lang="en-US" sz="2800" noProof="0" dirty="0" smtClean="0">
                <a:latin typeface="+mn-lt"/>
              </a:rPr>
              <a:t>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FA and HVS: results were robust to all sensitivity analyses; there were no circumstances under which prophylaxis was cost-effective for </a:t>
            </a:r>
            <a:r>
              <a:rPr lang="en-US" sz="2800" dirty="0">
                <a:latin typeface="+mn-lt"/>
              </a:rPr>
              <a:t>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FA and HVS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7"/>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5715000" y="2150933"/>
            <a:ext cx="3259529" cy="1795758"/>
          </a:xfrm>
          <a:prstGeom prst="rect">
            <a:avLst/>
          </a:prstGeom>
        </p:spPr>
      </p:pic>
      <p:pic>
        <p:nvPicPr>
          <p:cNvPr id="9" name="Picture 8"/>
          <p:cNvPicPr>
            <a:picLocks noChangeAspect="1"/>
          </p:cNvPicPr>
          <p:nvPr/>
        </p:nvPicPr>
        <p:blipFill>
          <a:blip r:embed="rId5"/>
          <a:stretch>
            <a:fillRect/>
          </a:stretch>
        </p:blipFill>
        <p:spPr>
          <a:xfrm>
            <a:off x="5757801" y="3905504"/>
            <a:ext cx="3267198" cy="174447"/>
          </a:xfrm>
          <a:prstGeom prst="rect">
            <a:avLst/>
          </a:prstGeom>
        </p:spPr>
      </p:pic>
      <p:pic>
        <p:nvPicPr>
          <p:cNvPr id="10" name="Picture 9"/>
          <p:cNvPicPr>
            <a:picLocks noChangeAspect="1"/>
          </p:cNvPicPr>
          <p:nvPr/>
        </p:nvPicPr>
        <p:blipFill>
          <a:blip r:embed="rId6"/>
          <a:stretch>
            <a:fillRect/>
          </a:stretch>
        </p:blipFill>
        <p:spPr>
          <a:xfrm>
            <a:off x="7689831" y="3021498"/>
            <a:ext cx="1482900" cy="784842"/>
          </a:xfrm>
          <a:prstGeom prst="rect">
            <a:avLst/>
          </a:prstGeom>
        </p:spPr>
      </p:pic>
      <p:sp>
        <p:nvSpPr>
          <p:cNvPr id="11" name="Rectangle 10"/>
          <p:cNvSpPr/>
          <p:nvPr/>
        </p:nvSpPr>
        <p:spPr>
          <a:xfrm>
            <a:off x="152400" y="5296829"/>
            <a:ext cx="8534400" cy="1569660"/>
          </a:xfrm>
          <a:prstGeom prst="rect">
            <a:avLst/>
          </a:prstGeom>
        </p:spPr>
        <p:txBody>
          <a:bodyPr wrap="square">
            <a:spAutoFit/>
          </a:bodyPr>
          <a:lstStyle/>
          <a:p>
            <a:pPr marL="342900" lvl="0" indent="-342900">
              <a:spcBef>
                <a:spcPct val="20000"/>
              </a:spcBef>
              <a:spcAft>
                <a:spcPts val="200"/>
              </a:spcAft>
              <a:buFont typeface="Arial" charset="0"/>
              <a:buChar char="•"/>
              <a:defRPr/>
            </a:pPr>
            <a:r>
              <a:rPr lang="en-US" sz="2500" b="1" u="sng" dirty="0">
                <a:solidFill>
                  <a:srgbClr val="800000"/>
                </a:solidFill>
                <a:latin typeface="+mn-lt"/>
              </a:rPr>
              <a:t>Long-term analysis</a:t>
            </a:r>
          </a:p>
          <a:p>
            <a:pPr marL="742950" lvl="1" indent="-285750">
              <a:spcBef>
                <a:spcPts val="400"/>
              </a:spcBef>
              <a:buFont typeface="Arial" charset="0"/>
              <a:buChar char="–"/>
              <a:defRPr/>
            </a:pPr>
            <a:r>
              <a:rPr lang="en-US" sz="2200" b="1" u="sng" dirty="0">
                <a:latin typeface="+mn-lt"/>
              </a:rPr>
              <a:t>For all surgeries: results were robust to all sensitivity analyses</a:t>
            </a:r>
            <a:r>
              <a:rPr lang="en-US" sz="2200" dirty="0">
                <a:latin typeface="+mn-lt"/>
              </a:rPr>
              <a:t>; there were no circumstances under which prophylaxis was cost-effective when long-term costs and effects were taken into account</a:t>
            </a:r>
          </a:p>
        </p:txBody>
      </p:sp>
      <p:sp>
        <p:nvSpPr>
          <p:cNvPr id="12" name="TextBox 11"/>
          <p:cNvSpPr txBox="1"/>
          <p:nvPr/>
        </p:nvSpPr>
        <p:spPr>
          <a:xfrm>
            <a:off x="6096000" y="4191000"/>
            <a:ext cx="2743200" cy="523220"/>
          </a:xfrm>
          <a:prstGeom prst="rect">
            <a:avLst/>
          </a:prstGeom>
          <a:noFill/>
        </p:spPr>
        <p:txBody>
          <a:bodyPr wrap="square" rtlCol="0">
            <a:spAutoFit/>
          </a:bodyPr>
          <a:lstStyle/>
          <a:p>
            <a:pPr algn="ctr"/>
            <a:r>
              <a:rPr lang="en-US" sz="1400" dirty="0" smtClean="0"/>
              <a:t>Tornado Analysis (ICER)</a:t>
            </a:r>
          </a:p>
          <a:p>
            <a:pPr algn="ctr"/>
            <a:r>
              <a:rPr lang="en-US" sz="1400" dirty="0" smtClean="0"/>
              <a:t>ATR - Short Term</a:t>
            </a:r>
            <a:endParaRPr lang="en-US" sz="1400" dirty="0"/>
          </a:p>
        </p:txBody>
      </p:sp>
    </p:spTree>
    <p:extLst>
      <p:ext uri="{BB962C8B-B14F-4D97-AF65-F5344CB8AC3E}">
        <p14:creationId xmlns:p14="http://schemas.microsoft.com/office/powerpoint/2010/main" val="30186830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4000" dirty="0" smtClean="0"/>
              <a:t>Conclusions</a:t>
            </a:r>
            <a:endParaRPr lang="en-US" sz="4000" dirty="0"/>
          </a:p>
        </p:txBody>
      </p:sp>
      <p:pic>
        <p:nvPicPr>
          <p:cNvPr id="4" name="Picture 3"/>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cxnSp>
        <p:nvCxnSpPr>
          <p:cNvPr id="5" name="Straight Connector 4"/>
          <p:cNvCxnSpPr/>
          <p:nvPr/>
        </p:nvCxnSpPr>
        <p:spPr>
          <a:xfrm>
            <a:off x="685800" y="1600200"/>
            <a:ext cx="7620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5029200"/>
            <a:ext cx="9144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1958876"/>
            <a:ext cx="8382000" cy="4016484"/>
          </a:xfrm>
          <a:prstGeom prst="rect">
            <a:avLst/>
          </a:prstGeom>
        </p:spPr>
        <p:txBody>
          <a:bodyPr wrap="square">
            <a:spAutoFit/>
          </a:bodyPr>
          <a:lstStyle/>
          <a:p>
            <a:pPr marL="571500" indent="-571500">
              <a:spcAft>
                <a:spcPts val="1800"/>
              </a:spcAft>
              <a:buFont typeface="Arial" panose="020B0604020202020204" pitchFamily="34" charset="0"/>
              <a:buChar char="•"/>
            </a:pPr>
            <a:r>
              <a:rPr lang="en-US" sz="3000" dirty="0" smtClean="0">
                <a:latin typeface="+mn-lt"/>
              </a:rPr>
              <a:t>Even when assuming </a:t>
            </a:r>
            <a:r>
              <a:rPr lang="en-US" sz="3000" dirty="0">
                <a:latin typeface="+mn-lt"/>
              </a:rPr>
              <a:t>maximal efficacy and minimal </a:t>
            </a:r>
            <a:r>
              <a:rPr lang="en-US" sz="3000" dirty="0" smtClean="0">
                <a:latin typeface="+mn-lt"/>
              </a:rPr>
              <a:t>harm with LMWH use,  </a:t>
            </a:r>
            <a:r>
              <a:rPr lang="en-US" sz="3000" b="1" u="sng" dirty="0" smtClean="0">
                <a:latin typeface="+mn-lt"/>
              </a:rPr>
              <a:t>we </a:t>
            </a:r>
            <a:r>
              <a:rPr lang="en-US" sz="3000" b="1" u="sng" dirty="0">
                <a:latin typeface="+mn-lt"/>
              </a:rPr>
              <a:t>did not find any foot/ankle </a:t>
            </a:r>
            <a:r>
              <a:rPr lang="en-US" sz="3000" b="1" u="sng" dirty="0" smtClean="0">
                <a:latin typeface="+mn-lt"/>
              </a:rPr>
              <a:t>surgery where </a:t>
            </a:r>
            <a:r>
              <a:rPr lang="en-US" sz="3000" b="1" u="sng" dirty="0">
                <a:latin typeface="+mn-lt"/>
              </a:rPr>
              <a:t>routine </a:t>
            </a:r>
            <a:r>
              <a:rPr lang="en-US" sz="3000" b="1" u="sng" dirty="0" smtClean="0">
                <a:latin typeface="+mn-lt"/>
              </a:rPr>
              <a:t>prophylaxis </a:t>
            </a:r>
            <a:r>
              <a:rPr lang="en-US" sz="3000" b="1" u="sng" dirty="0">
                <a:latin typeface="+mn-lt"/>
              </a:rPr>
              <a:t>would be preferred</a:t>
            </a:r>
            <a:r>
              <a:rPr lang="en-US" sz="3000" dirty="0">
                <a:latin typeface="+mn-lt"/>
              </a:rPr>
              <a:t>.  </a:t>
            </a:r>
            <a:endParaRPr lang="en-US" sz="3000" dirty="0" smtClean="0">
              <a:latin typeface="+mn-lt"/>
            </a:endParaRPr>
          </a:p>
          <a:p>
            <a:pPr marL="571500" indent="-571500">
              <a:buFont typeface="Arial" panose="020B0604020202020204" pitchFamily="34" charset="0"/>
              <a:buChar char="•"/>
            </a:pPr>
            <a:r>
              <a:rPr lang="en-US" sz="3000" dirty="0" smtClean="0">
                <a:latin typeface="+mn-lt"/>
              </a:rPr>
              <a:t>For RFA, AFS and HVS routine LMWH </a:t>
            </a:r>
            <a:r>
              <a:rPr lang="en-US" sz="3000" dirty="0">
                <a:latin typeface="+mn-lt"/>
              </a:rPr>
              <a:t>prophylaxis </a:t>
            </a:r>
            <a:r>
              <a:rPr lang="en-US" sz="3000" dirty="0" smtClean="0">
                <a:latin typeface="+mn-lt"/>
              </a:rPr>
              <a:t>may be associated with both greater costs and worse health outcomes over the lifetime of the individual. </a:t>
            </a:r>
            <a:endParaRPr lang="en-US" sz="3000" dirty="0">
              <a:latin typeface="+mn-lt"/>
            </a:endParaRPr>
          </a:p>
        </p:txBody>
      </p:sp>
    </p:spTree>
    <p:extLst>
      <p:ext uri="{BB962C8B-B14F-4D97-AF65-F5344CB8AC3E}">
        <p14:creationId xmlns:p14="http://schemas.microsoft.com/office/powerpoint/2010/main" val="108536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895600" y="76200"/>
            <a:ext cx="5943600" cy="533400"/>
          </a:xfrm>
          <a:prstGeom prst="rect">
            <a:avLst/>
          </a:prstGeom>
        </p:spPr>
        <p:txBody>
          <a:bodyPr/>
          <a:lstStyle/>
          <a:p>
            <a:pPr algn="r" fontAlgn="auto">
              <a:spcAft>
                <a:spcPts val="0"/>
              </a:spcAft>
              <a:defRPr/>
            </a:pPr>
            <a:endParaRPr lang="en-US" sz="2000" dirty="0">
              <a:solidFill>
                <a:schemeClr val="bg1"/>
              </a:solidFill>
              <a:latin typeface="+mj-lt"/>
              <a:ea typeface="+mj-ea"/>
              <a:cs typeface="+mj-cs"/>
            </a:endParaRPr>
          </a:p>
        </p:txBody>
      </p:sp>
      <p:sp>
        <p:nvSpPr>
          <p:cNvPr id="13" name="Title 1"/>
          <p:cNvSpPr txBox="1">
            <a:spLocks/>
          </p:cNvSpPr>
          <p:nvPr/>
        </p:nvSpPr>
        <p:spPr>
          <a:xfrm>
            <a:off x="152400" y="762000"/>
            <a:ext cx="8458200" cy="1143000"/>
          </a:xfrm>
          <a:prstGeom prst="rect">
            <a:avLst/>
          </a:prstGeom>
        </p:spPr>
        <p:txBody>
          <a:bodyPr/>
          <a:lstStyle/>
          <a:p>
            <a:pPr algn="ctr"/>
            <a:r>
              <a:rPr lang="en-US" sz="4400" dirty="0" smtClean="0">
                <a:solidFill>
                  <a:srgbClr val="7030A0"/>
                </a:solidFill>
                <a:latin typeface="+mn-lt"/>
              </a:rPr>
              <a:t>    </a:t>
            </a:r>
            <a:r>
              <a:rPr lang="en-US" sz="4400" dirty="0" smtClean="0">
                <a:latin typeface="+mn-lt"/>
              </a:rPr>
              <a:t>Risk Factors for VTED</a:t>
            </a:r>
            <a:endParaRPr lang="en-US" sz="4400" dirty="0">
              <a:latin typeface="+mn-lt"/>
            </a:endParaRPr>
          </a:p>
        </p:txBody>
      </p:sp>
      <p:sp>
        <p:nvSpPr>
          <p:cNvPr id="2" name="Rectangle 1"/>
          <p:cNvSpPr/>
          <p:nvPr/>
        </p:nvSpPr>
        <p:spPr>
          <a:xfrm>
            <a:off x="7696200" y="5029200"/>
            <a:ext cx="14478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276" b="30882"/>
          <a:stretch/>
        </p:blipFill>
        <p:spPr bwMode="auto">
          <a:xfrm>
            <a:off x="304800" y="1600200"/>
            <a:ext cx="8568822" cy="439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srcRect l="62849" t="42706" r="16201" b="46369"/>
          <a:stretch>
            <a:fillRect/>
          </a:stretch>
        </p:blipFill>
        <p:spPr bwMode="auto">
          <a:xfrm>
            <a:off x="6057900" y="3505200"/>
            <a:ext cx="2628900" cy="685800"/>
          </a:xfrm>
          <a:prstGeom prst="rect">
            <a:avLst/>
          </a:prstGeom>
          <a:noFill/>
          <a:ln w="9525">
            <a:noFill/>
            <a:miter lim="800000"/>
            <a:headEnd/>
            <a:tailEnd/>
          </a:ln>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363" t="36361" r="1291" b="54609"/>
          <a:stretch/>
        </p:blipFill>
        <p:spPr bwMode="auto">
          <a:xfrm>
            <a:off x="6248400" y="2209800"/>
            <a:ext cx="2514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33400" y="6172200"/>
            <a:ext cx="4419600" cy="338554"/>
          </a:xfrm>
          <a:prstGeom prst="rect">
            <a:avLst/>
          </a:prstGeom>
          <a:noFill/>
        </p:spPr>
        <p:txBody>
          <a:bodyPr wrap="square" rtlCol="0">
            <a:spAutoFit/>
          </a:bodyPr>
          <a:lstStyle/>
          <a:p>
            <a:r>
              <a:rPr lang="en-US" sz="1600" b="1" i="1" dirty="0" smtClean="0"/>
              <a:t>Fleischer et al, J Foot Ankle </a:t>
            </a:r>
            <a:r>
              <a:rPr lang="en-US" sz="1600" b="1" i="1" dirty="0" err="1" smtClean="0"/>
              <a:t>Surg</a:t>
            </a:r>
            <a:r>
              <a:rPr lang="en-US" sz="1600" b="1" i="1" dirty="0" smtClean="0"/>
              <a:t>, 2015</a:t>
            </a:r>
            <a:endParaRPr lang="en-US" sz="1600" b="1" i="1" dirty="0"/>
          </a:p>
        </p:txBody>
      </p:sp>
      <p:pic>
        <p:nvPicPr>
          <p:cNvPr id="15" name="Picture 14"/>
          <p:cNvPicPr>
            <a:picLocks noChangeAspect="1" noChangeArrowheads="1"/>
          </p:cNvPicPr>
          <p:nvPr/>
        </p:nvPicPr>
        <p:blipFill>
          <a:blip r:embed="rId5" cstate="print"/>
          <a:srcRect b="84444"/>
          <a:stretch>
            <a:fillRect/>
          </a:stretch>
        </p:blipFill>
        <p:spPr bwMode="auto">
          <a:xfrm>
            <a:off x="-1" y="0"/>
            <a:ext cx="9144001" cy="800100"/>
          </a:xfrm>
          <a:prstGeom prst="rect">
            <a:avLst/>
          </a:prstGeom>
          <a:noFill/>
          <a:ln w="9525">
            <a:noFill/>
            <a:miter lim="800000"/>
            <a:headEnd/>
            <a:tailEnd/>
          </a:ln>
        </p:spPr>
      </p:pic>
      <p:cxnSp>
        <p:nvCxnSpPr>
          <p:cNvPr id="17" name="Straight Connector 16"/>
          <p:cNvCxnSpPr/>
          <p:nvPr/>
        </p:nvCxnSpPr>
        <p:spPr>
          <a:xfrm>
            <a:off x="685800" y="1447800"/>
            <a:ext cx="7620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04799" y="2095502"/>
            <a:ext cx="1219201" cy="310074"/>
          </a:xfrm>
          <a:prstGeom prst="rect">
            <a:avLst/>
          </a:prstGeom>
          <a:solidFill>
            <a:srgbClr val="FFFF00">
              <a:alpha val="2117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799" y="3352801"/>
            <a:ext cx="1219201" cy="304800"/>
          </a:xfrm>
          <a:prstGeom prst="rect">
            <a:avLst/>
          </a:prstGeom>
          <a:solidFill>
            <a:srgbClr val="FFFF00">
              <a:alpha val="2117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35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2.22222E-6 L 0 0.17778 " pathEditMode="relative" rAng="0" ptsTypes="AA">
                                      <p:cBhvr>
                                        <p:cTn id="6" dur="2000" fill="hold"/>
                                        <p:tgtEl>
                                          <p:spTgt spid="9"/>
                                        </p:tgtEl>
                                        <p:attrNameLst>
                                          <p:attrName>ppt_x</p:attrName>
                                          <p:attrName>ppt_y</p:attrName>
                                        </p:attrNameLst>
                                      </p:cBhvr>
                                      <p:rCtr x="0" y="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1143000"/>
          </a:xfrm>
        </p:spPr>
        <p:txBody>
          <a:bodyPr/>
          <a:lstStyle/>
          <a:p>
            <a:r>
              <a:rPr lang="en-US" sz="7200" dirty="0" smtClean="0"/>
              <a:t>Thank You</a:t>
            </a:r>
            <a:endParaRPr lang="en-US" sz="7200" b="1" dirty="0"/>
          </a:p>
        </p:txBody>
      </p:sp>
      <p:cxnSp>
        <p:nvCxnSpPr>
          <p:cNvPr id="4" name="Straight Connector 3"/>
          <p:cNvCxnSpPr/>
          <p:nvPr/>
        </p:nvCxnSpPr>
        <p:spPr>
          <a:xfrm>
            <a:off x="685800" y="2590800"/>
            <a:ext cx="7620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0" y="5029200"/>
            <a:ext cx="9144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bwMode="auto">
          <a:xfrm>
            <a:off x="381000" y="2941637"/>
            <a:ext cx="8458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R="0" lvl="0" algn="ctr" defTabSz="914400" rtl="0" eaLnBrk="1" fontAlgn="base" latinLnBrk="0" hangingPunct="1">
              <a:lnSpc>
                <a:spcPct val="100000"/>
              </a:lnSpc>
              <a:spcBef>
                <a:spcPct val="20000"/>
              </a:spcBef>
              <a:spcAft>
                <a:spcPts val="1200"/>
              </a:spcAft>
              <a:buClrTx/>
              <a:buSzTx/>
              <a:tabLst/>
              <a:defRPr/>
            </a:pPr>
            <a:r>
              <a:rPr kumimoji="0" lang="en-US" sz="4000" i="0" strike="noStrike" kern="1200" cap="none" spc="0" normalizeH="0" baseline="0" noProof="0" dirty="0" smtClean="0">
                <a:ln>
                  <a:noFill/>
                </a:ln>
                <a:effectLst/>
                <a:uLnTx/>
                <a:uFillTx/>
                <a:latin typeface="+mn-lt"/>
              </a:rPr>
              <a:t>Adam Fleischer, DPM, MPH</a:t>
            </a:r>
          </a:p>
          <a:p>
            <a:pPr marR="0" lvl="0" algn="ctr" defTabSz="914400" rtl="0" eaLnBrk="1" fontAlgn="base" latinLnBrk="0" hangingPunct="1">
              <a:lnSpc>
                <a:spcPct val="100000"/>
              </a:lnSpc>
              <a:spcBef>
                <a:spcPts val="100"/>
              </a:spcBef>
              <a:spcAft>
                <a:spcPct val="0"/>
              </a:spcAft>
              <a:buClrTx/>
              <a:buSzTx/>
              <a:tabLst/>
              <a:defRPr/>
            </a:pPr>
            <a:r>
              <a:rPr kumimoji="0" lang="en-US" sz="2400" i="0" strike="noStrike" kern="1200" cap="none" spc="0" normalizeH="0" baseline="0" noProof="0" dirty="0" smtClean="0">
                <a:ln>
                  <a:noFill/>
                </a:ln>
                <a:effectLst/>
                <a:uLnTx/>
                <a:uFillTx/>
                <a:latin typeface="+mn-lt"/>
              </a:rPr>
              <a:t>Associate Professor</a:t>
            </a:r>
          </a:p>
          <a:p>
            <a:pPr marR="0" lvl="0" algn="ctr" defTabSz="914400" rtl="0" eaLnBrk="1" fontAlgn="base" latinLnBrk="0" hangingPunct="1">
              <a:lnSpc>
                <a:spcPct val="100000"/>
              </a:lnSpc>
              <a:spcBef>
                <a:spcPts val="100"/>
              </a:spcBef>
              <a:spcAft>
                <a:spcPct val="0"/>
              </a:spcAft>
              <a:buClrTx/>
              <a:buSzTx/>
              <a:tabLst/>
              <a:defRPr/>
            </a:pPr>
            <a:r>
              <a:rPr lang="en-US" sz="2000" dirty="0" smtClean="0">
                <a:latin typeface="+mn-lt"/>
              </a:rPr>
              <a:t>Dr. William M. Scholl College of Podiatric Medicine</a:t>
            </a:r>
          </a:p>
          <a:p>
            <a:pPr marR="0" lvl="0" algn="ctr" defTabSz="914400" rtl="0" eaLnBrk="1" fontAlgn="base" latinLnBrk="0" hangingPunct="1">
              <a:lnSpc>
                <a:spcPct val="100000"/>
              </a:lnSpc>
              <a:spcBef>
                <a:spcPts val="100"/>
              </a:spcBef>
              <a:spcAft>
                <a:spcPts val="1200"/>
              </a:spcAft>
              <a:buClrTx/>
              <a:buSzTx/>
              <a:tabLst/>
              <a:defRPr/>
            </a:pPr>
            <a:r>
              <a:rPr kumimoji="0" lang="en-US" sz="2000" i="0" u="sng" strike="noStrike" kern="1200" cap="none" spc="0" normalizeH="0" baseline="0" noProof="0" dirty="0" smtClean="0">
                <a:ln>
                  <a:noFill/>
                </a:ln>
                <a:solidFill>
                  <a:srgbClr val="0000FF"/>
                </a:solidFill>
                <a:effectLst/>
                <a:uLnTx/>
                <a:uFillTx/>
                <a:latin typeface="+mn-lt"/>
              </a:rPr>
              <a:t>adam.fleischer@rosalindfranklin.edu</a:t>
            </a:r>
          </a:p>
          <a:p>
            <a:pPr marR="0" lvl="0" algn="ctr" defTabSz="914400" rtl="0" eaLnBrk="1" fontAlgn="base" latinLnBrk="0" hangingPunct="1">
              <a:lnSpc>
                <a:spcPct val="100000"/>
              </a:lnSpc>
              <a:spcBef>
                <a:spcPts val="100"/>
              </a:spcBef>
              <a:spcAft>
                <a:spcPct val="0"/>
              </a:spcAft>
              <a:buClrTx/>
              <a:buSzTx/>
              <a:tabLst/>
              <a:defRPr/>
            </a:pPr>
            <a:r>
              <a:rPr kumimoji="0" lang="en-US" sz="2400" i="0" strike="noStrike" kern="1200" cap="none" spc="0" normalizeH="0" baseline="0" noProof="0" dirty="0" smtClean="0">
                <a:ln>
                  <a:noFill/>
                </a:ln>
                <a:effectLst/>
                <a:uLnTx/>
                <a:uFillTx/>
                <a:latin typeface="+mn-lt"/>
              </a:rPr>
              <a:t>Director </a:t>
            </a:r>
            <a:r>
              <a:rPr kumimoji="0" lang="en-US" sz="2400" i="0" strike="noStrike" kern="1200" cap="none" spc="0" normalizeH="0" baseline="0" noProof="0" dirty="0" smtClean="0">
                <a:ln>
                  <a:noFill/>
                </a:ln>
                <a:effectLst/>
                <a:uLnTx/>
                <a:uFillTx/>
                <a:latin typeface="+mn-lt"/>
              </a:rPr>
              <a:t>of Research</a:t>
            </a:r>
          </a:p>
          <a:p>
            <a:pPr marR="0" lvl="0" algn="ctr" defTabSz="914400" rtl="0" eaLnBrk="1" fontAlgn="base" latinLnBrk="0" hangingPunct="1">
              <a:lnSpc>
                <a:spcPct val="100000"/>
              </a:lnSpc>
              <a:spcBef>
                <a:spcPts val="100"/>
              </a:spcBef>
              <a:spcAft>
                <a:spcPct val="0"/>
              </a:spcAft>
              <a:buClrTx/>
              <a:buSzTx/>
              <a:tabLst/>
              <a:defRPr/>
            </a:pPr>
            <a:r>
              <a:rPr lang="en-US" sz="2000" dirty="0" smtClean="0">
                <a:latin typeface="+mn-lt"/>
              </a:rPr>
              <a:t>Weil Foot and Ankle Institute</a:t>
            </a:r>
          </a:p>
          <a:p>
            <a:pPr marR="0" lvl="0" algn="ctr" defTabSz="914400" rtl="0" eaLnBrk="1" fontAlgn="base" latinLnBrk="0" hangingPunct="1">
              <a:lnSpc>
                <a:spcPct val="100000"/>
              </a:lnSpc>
              <a:spcBef>
                <a:spcPts val="100"/>
              </a:spcBef>
              <a:spcAft>
                <a:spcPct val="0"/>
              </a:spcAft>
              <a:buClrTx/>
              <a:buSzTx/>
              <a:tabLst/>
              <a:defRPr/>
            </a:pPr>
            <a:r>
              <a:rPr kumimoji="0" lang="en-US" sz="2000" i="0" u="sng" strike="noStrike" kern="1200" cap="none" spc="0" normalizeH="0" baseline="0" noProof="0" dirty="0" smtClean="0">
                <a:ln>
                  <a:noFill/>
                </a:ln>
                <a:solidFill>
                  <a:srgbClr val="0000FF"/>
                </a:solidFill>
                <a:effectLst/>
                <a:uLnTx/>
                <a:uFillTx/>
                <a:latin typeface="+mn-lt"/>
              </a:rPr>
              <a:t>aef@weil4feet.com</a:t>
            </a:r>
            <a:endParaRPr kumimoji="0" lang="en-US" sz="2000" i="0" u="sng" strike="noStrike" kern="1200" cap="none" spc="0" normalizeH="0" baseline="0" noProof="0" dirty="0" smtClean="0">
              <a:ln>
                <a:noFill/>
              </a:ln>
              <a:solidFill>
                <a:srgbClr val="0000FF"/>
              </a:solidFill>
              <a:effectLst/>
              <a:uLnTx/>
              <a:uFillTx/>
              <a:latin typeface="+mn-lt"/>
            </a:endParaRPr>
          </a:p>
        </p:txBody>
      </p:sp>
      <p:pic>
        <p:nvPicPr>
          <p:cNvPr id="8" name="Picture 7"/>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spTree>
    <p:extLst>
      <p:ext uri="{BB962C8B-B14F-4D97-AF65-F5344CB8AC3E}">
        <p14:creationId xmlns:p14="http://schemas.microsoft.com/office/powerpoint/2010/main" val="401737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46293"/>
            <a:ext cx="8001000" cy="2246769"/>
          </a:xfrm>
          <a:prstGeom prst="rect">
            <a:avLst/>
          </a:prstGeom>
          <a:noFill/>
        </p:spPr>
        <p:txBody>
          <a:bodyPr wrap="square" rtlCol="0">
            <a:spAutoFit/>
          </a:bodyPr>
          <a:lstStyle/>
          <a:p>
            <a:r>
              <a:rPr lang="en-US" sz="2800" dirty="0" smtClean="0">
                <a:latin typeface="+mn-lt"/>
              </a:rPr>
              <a:t>This study received funding from American College of Foot and Ankle Surgeons (ACFAS). </a:t>
            </a:r>
          </a:p>
          <a:p>
            <a:endParaRPr lang="en-US" sz="2800" dirty="0">
              <a:latin typeface="+mn-lt"/>
            </a:endParaRPr>
          </a:p>
          <a:p>
            <a:r>
              <a:rPr lang="en-US" sz="2800" dirty="0" smtClean="0">
                <a:latin typeface="+mn-lt"/>
              </a:rPr>
              <a:t>ACFAS had no role in the design, conduct, or decision to publish.</a:t>
            </a:r>
            <a:endParaRPr lang="en-US" sz="2800" dirty="0">
              <a:latin typeface="+mn-lt"/>
            </a:endParaRPr>
          </a:p>
        </p:txBody>
      </p:sp>
      <p:pic>
        <p:nvPicPr>
          <p:cNvPr id="3" name="Picture 2"/>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sp>
        <p:nvSpPr>
          <p:cNvPr id="4" name="Rectangle 3"/>
          <p:cNvSpPr/>
          <p:nvPr/>
        </p:nvSpPr>
        <p:spPr>
          <a:xfrm>
            <a:off x="0" y="5105400"/>
            <a:ext cx="91440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667000" y="914400"/>
            <a:ext cx="3810000" cy="1143000"/>
          </a:xfrm>
          <a:prstGeom prst="rect">
            <a:avLst/>
          </a:prstGeom>
        </p:spPr>
        <p:txBody>
          <a:bodyPr/>
          <a:lstStyle/>
          <a:p>
            <a:pPr algn="ctr"/>
            <a:r>
              <a:rPr lang="en-US" sz="4000" dirty="0" smtClean="0">
                <a:latin typeface="+mn-lt"/>
              </a:rPr>
              <a:t>Disclosures</a:t>
            </a:r>
            <a:endParaRPr lang="en-US" sz="4000" dirty="0">
              <a:latin typeface="+mn-lt"/>
            </a:endParaRPr>
          </a:p>
        </p:txBody>
      </p:sp>
      <p:cxnSp>
        <p:nvCxnSpPr>
          <p:cNvPr id="7" name="Straight Connector 6"/>
          <p:cNvCxnSpPr/>
          <p:nvPr/>
        </p:nvCxnSpPr>
        <p:spPr>
          <a:xfrm>
            <a:off x="762000" y="1676400"/>
            <a:ext cx="7620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3223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057400"/>
            <a:ext cx="8001000" cy="1815882"/>
          </a:xfrm>
          <a:prstGeom prst="rect">
            <a:avLst/>
          </a:prstGeom>
          <a:noFill/>
        </p:spPr>
        <p:txBody>
          <a:bodyPr wrap="square" rtlCol="0">
            <a:spAutoFit/>
          </a:bodyPr>
          <a:lstStyle/>
          <a:p>
            <a:pPr>
              <a:buFont typeface="Arial" pitchFamily="34" charset="0"/>
              <a:buChar char="•"/>
            </a:pPr>
            <a:r>
              <a:rPr lang="en-US" sz="2800" dirty="0" smtClean="0">
                <a:latin typeface="+mn-lt"/>
              </a:rPr>
              <a:t>  To determine whether the decision to provide </a:t>
            </a:r>
            <a:r>
              <a:rPr lang="en-US" sz="2800" dirty="0" smtClean="0">
                <a:latin typeface="+mn-lt"/>
              </a:rPr>
              <a:t>LMWH DVT </a:t>
            </a:r>
            <a:r>
              <a:rPr lang="en-US" sz="2800" dirty="0" smtClean="0">
                <a:latin typeface="+mn-lt"/>
              </a:rPr>
              <a:t>prophylaxis (from a </a:t>
            </a:r>
            <a:r>
              <a:rPr lang="en-US" sz="2800" dirty="0" smtClean="0">
                <a:latin typeface="+mn-lt"/>
              </a:rPr>
              <a:t>health system’s perspective</a:t>
            </a:r>
            <a:r>
              <a:rPr lang="en-US" sz="2800" dirty="0" smtClean="0">
                <a:latin typeface="+mn-lt"/>
              </a:rPr>
              <a:t>) can be entirely explained by the type of foot/ankle surgery being performed</a:t>
            </a:r>
            <a:endParaRPr lang="en-US" sz="2800" dirty="0">
              <a:latin typeface="+mn-lt"/>
            </a:endParaRPr>
          </a:p>
        </p:txBody>
      </p:sp>
      <p:pic>
        <p:nvPicPr>
          <p:cNvPr id="3" name="Picture 2"/>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sp>
        <p:nvSpPr>
          <p:cNvPr id="4" name="Rectangle 3"/>
          <p:cNvSpPr/>
          <p:nvPr/>
        </p:nvSpPr>
        <p:spPr>
          <a:xfrm>
            <a:off x="0" y="5105400"/>
            <a:ext cx="91440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667000" y="914400"/>
            <a:ext cx="3810000" cy="1143000"/>
          </a:xfrm>
          <a:prstGeom prst="rect">
            <a:avLst/>
          </a:prstGeom>
        </p:spPr>
        <p:txBody>
          <a:bodyPr/>
          <a:lstStyle/>
          <a:p>
            <a:pPr algn="ctr"/>
            <a:r>
              <a:rPr lang="en-US" sz="4000" dirty="0" smtClean="0">
                <a:latin typeface="+mn-lt"/>
              </a:rPr>
              <a:t>Study Objective</a:t>
            </a:r>
            <a:endParaRPr lang="en-US" sz="4000" dirty="0">
              <a:latin typeface="+mn-lt"/>
            </a:endParaRPr>
          </a:p>
        </p:txBody>
      </p:sp>
      <p:cxnSp>
        <p:nvCxnSpPr>
          <p:cNvPr id="7" name="Straight Connector 6"/>
          <p:cNvCxnSpPr/>
          <p:nvPr/>
        </p:nvCxnSpPr>
        <p:spPr>
          <a:xfrm>
            <a:off x="762000" y="1676400"/>
            <a:ext cx="7620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698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895600" y="76200"/>
            <a:ext cx="5943600" cy="533400"/>
          </a:xfrm>
          <a:prstGeom prst="rect">
            <a:avLst/>
          </a:prstGeom>
        </p:spPr>
        <p:txBody>
          <a:bodyPr/>
          <a:lstStyle/>
          <a:p>
            <a:pPr algn="r" fontAlgn="auto">
              <a:spcAft>
                <a:spcPts val="0"/>
              </a:spcAft>
              <a:defRPr/>
            </a:pPr>
            <a:endParaRPr lang="en-US" sz="2000" dirty="0">
              <a:solidFill>
                <a:schemeClr val="bg1"/>
              </a:solidFill>
              <a:latin typeface="+mj-lt"/>
              <a:ea typeface="+mj-ea"/>
              <a:cs typeface="+mj-cs"/>
            </a:endParaRPr>
          </a:p>
        </p:txBody>
      </p:sp>
      <p:sp>
        <p:nvSpPr>
          <p:cNvPr id="13" name="Title 1"/>
          <p:cNvSpPr txBox="1">
            <a:spLocks/>
          </p:cNvSpPr>
          <p:nvPr/>
        </p:nvSpPr>
        <p:spPr>
          <a:xfrm>
            <a:off x="0" y="762000"/>
            <a:ext cx="8458200" cy="1143000"/>
          </a:xfrm>
          <a:prstGeom prst="rect">
            <a:avLst/>
          </a:prstGeom>
        </p:spPr>
        <p:txBody>
          <a:bodyPr/>
          <a:lstStyle/>
          <a:p>
            <a:pPr algn="ctr"/>
            <a:r>
              <a:rPr lang="en-US" sz="4400" dirty="0" smtClean="0">
                <a:latin typeface="+mn-lt"/>
              </a:rPr>
              <a:t>    Risk Factors for VTED</a:t>
            </a:r>
            <a:endParaRPr lang="en-US" sz="4400" dirty="0">
              <a:latin typeface="+mn-lt"/>
            </a:endParaRPr>
          </a:p>
        </p:txBody>
      </p:sp>
      <p:sp>
        <p:nvSpPr>
          <p:cNvPr id="2" name="Rectangle 1"/>
          <p:cNvSpPr/>
          <p:nvPr/>
        </p:nvSpPr>
        <p:spPr>
          <a:xfrm>
            <a:off x="7696200" y="5029200"/>
            <a:ext cx="14478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276" b="30882"/>
          <a:stretch/>
        </p:blipFill>
        <p:spPr bwMode="auto">
          <a:xfrm>
            <a:off x="304800" y="1600200"/>
            <a:ext cx="8568822" cy="439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srcRect l="62849" t="42706" r="16201" b="46369"/>
          <a:stretch>
            <a:fillRect/>
          </a:stretch>
        </p:blipFill>
        <p:spPr bwMode="auto">
          <a:xfrm>
            <a:off x="6057900" y="3505200"/>
            <a:ext cx="2628900" cy="685800"/>
          </a:xfrm>
          <a:prstGeom prst="rect">
            <a:avLst/>
          </a:prstGeom>
          <a:noFill/>
          <a:ln w="9525">
            <a:noFill/>
            <a:miter lim="800000"/>
            <a:headEnd/>
            <a:tailEnd/>
          </a:ln>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363" t="36361" r="1291" b="54609"/>
          <a:stretch/>
        </p:blipFill>
        <p:spPr bwMode="auto">
          <a:xfrm>
            <a:off x="6248400" y="3505200"/>
            <a:ext cx="2514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 y="6138446"/>
            <a:ext cx="4419600" cy="338554"/>
          </a:xfrm>
          <a:prstGeom prst="rect">
            <a:avLst/>
          </a:prstGeom>
          <a:noFill/>
        </p:spPr>
        <p:txBody>
          <a:bodyPr wrap="square" rtlCol="0">
            <a:spAutoFit/>
          </a:bodyPr>
          <a:lstStyle/>
          <a:p>
            <a:r>
              <a:rPr lang="en-US" sz="1600" b="1" i="1" dirty="0" smtClean="0"/>
              <a:t>Fleischer et al, J Foot Ankle </a:t>
            </a:r>
            <a:r>
              <a:rPr lang="en-US" sz="1600" b="1" i="1" dirty="0" err="1" smtClean="0"/>
              <a:t>Surg</a:t>
            </a:r>
            <a:r>
              <a:rPr lang="en-US" sz="1600" b="1" i="1" dirty="0" smtClean="0"/>
              <a:t>, 2015</a:t>
            </a:r>
            <a:endParaRPr lang="en-US" sz="1600" b="1" i="1" dirty="0"/>
          </a:p>
        </p:txBody>
      </p:sp>
      <p:pic>
        <p:nvPicPr>
          <p:cNvPr id="15" name="Picture 14"/>
          <p:cNvPicPr>
            <a:picLocks noChangeAspect="1" noChangeArrowheads="1"/>
          </p:cNvPicPr>
          <p:nvPr/>
        </p:nvPicPr>
        <p:blipFill>
          <a:blip r:embed="rId5" cstate="print"/>
          <a:srcRect b="84444"/>
          <a:stretch>
            <a:fillRect/>
          </a:stretch>
        </p:blipFill>
        <p:spPr bwMode="auto">
          <a:xfrm>
            <a:off x="-1" y="0"/>
            <a:ext cx="9144001" cy="800100"/>
          </a:xfrm>
          <a:prstGeom prst="rect">
            <a:avLst/>
          </a:prstGeom>
          <a:noFill/>
          <a:ln w="9525">
            <a:noFill/>
            <a:miter lim="800000"/>
            <a:headEnd/>
            <a:tailEnd/>
          </a:ln>
        </p:spPr>
      </p:pic>
      <p:cxnSp>
        <p:nvCxnSpPr>
          <p:cNvPr id="17" name="Straight Connector 16"/>
          <p:cNvCxnSpPr/>
          <p:nvPr/>
        </p:nvCxnSpPr>
        <p:spPr>
          <a:xfrm>
            <a:off x="685800" y="1447800"/>
            <a:ext cx="76200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04799" y="2095501"/>
            <a:ext cx="1219201" cy="266699"/>
          </a:xfrm>
          <a:prstGeom prst="rect">
            <a:avLst/>
          </a:prstGeom>
          <a:solidFill>
            <a:srgbClr val="FFFF00">
              <a:alpha val="2117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04799" y="3352800"/>
            <a:ext cx="1219201" cy="304801"/>
          </a:xfrm>
          <a:prstGeom prst="rect">
            <a:avLst/>
          </a:prstGeom>
          <a:solidFill>
            <a:srgbClr val="FFFF00">
              <a:alpha val="2117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400" y="2362200"/>
            <a:ext cx="30480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657600" y="2362199"/>
            <a:ext cx="2465364"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48400" y="2362199"/>
            <a:ext cx="24384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35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64" presetClass="path" presetSubtype="0" accel="50000" decel="50000" fill="hold" nodeType="clickEffect">
                                  <p:stCondLst>
                                    <p:cond delay="0"/>
                                  </p:stCondLst>
                                  <p:childTnLst>
                                    <p:animMotion origin="layout" path="M -3.33333E-6 -1.11111E-6 L -0.00416 -0.18889 " pathEditMode="relative" rAng="0" ptsTypes="AA">
                                      <p:cBhvr>
                                        <p:cTn id="27" dur="2000" fill="hold"/>
                                        <p:tgtEl>
                                          <p:spTgt spid="9"/>
                                        </p:tgtEl>
                                        <p:attrNameLst>
                                          <p:attrName>ppt_x</p:attrName>
                                          <p:attrName>ppt_y</p:attrName>
                                        </p:attrNameLst>
                                      </p:cBhvr>
                                      <p:rCtr x="-208" y="-9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9" grpId="0" animBg="1"/>
      <p:bldP spid="19" grpId="1"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895600" y="76200"/>
            <a:ext cx="5943600" cy="533400"/>
          </a:xfrm>
          <a:prstGeom prst="rect">
            <a:avLst/>
          </a:prstGeom>
        </p:spPr>
        <p:txBody>
          <a:bodyPr/>
          <a:lstStyle/>
          <a:p>
            <a:pPr algn="r" fontAlgn="auto">
              <a:spcAft>
                <a:spcPts val="0"/>
              </a:spcAft>
              <a:defRPr/>
            </a:pPr>
            <a:endParaRPr lang="en-US" sz="2000" dirty="0">
              <a:solidFill>
                <a:schemeClr val="bg1"/>
              </a:solidFill>
              <a:latin typeface="+mj-lt"/>
              <a:ea typeface="+mj-ea"/>
              <a:cs typeface="+mj-cs"/>
            </a:endParaRPr>
          </a:p>
        </p:txBody>
      </p:sp>
      <p:sp>
        <p:nvSpPr>
          <p:cNvPr id="13" name="Title 1"/>
          <p:cNvSpPr txBox="1">
            <a:spLocks/>
          </p:cNvSpPr>
          <p:nvPr/>
        </p:nvSpPr>
        <p:spPr>
          <a:xfrm>
            <a:off x="2438400" y="838200"/>
            <a:ext cx="4191000" cy="1143000"/>
          </a:xfrm>
          <a:prstGeom prst="rect">
            <a:avLst/>
          </a:prstGeom>
        </p:spPr>
        <p:txBody>
          <a:bodyPr/>
          <a:lstStyle/>
          <a:p>
            <a:pPr algn="ctr"/>
            <a:r>
              <a:rPr lang="en-US" sz="4000" dirty="0" smtClean="0">
                <a:latin typeface="+mn-lt"/>
              </a:rPr>
              <a:t>Methods</a:t>
            </a:r>
            <a:endParaRPr lang="en-US" sz="4000" dirty="0">
              <a:latin typeface="+mn-lt"/>
            </a:endParaRPr>
          </a:p>
        </p:txBody>
      </p:sp>
      <p:sp>
        <p:nvSpPr>
          <p:cNvPr id="7" name="Rectangle 6"/>
          <p:cNvSpPr/>
          <p:nvPr/>
        </p:nvSpPr>
        <p:spPr>
          <a:xfrm>
            <a:off x="7620000" y="5105400"/>
            <a:ext cx="152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sp>
        <p:nvSpPr>
          <p:cNvPr id="11" name="Rectangle 10"/>
          <p:cNvSpPr/>
          <p:nvPr/>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457200" y="1798637"/>
            <a:ext cx="8534400" cy="4983162"/>
          </a:xfrm>
          <a:prstGeom prst="rect">
            <a:avLst/>
          </a:prstGeom>
        </p:spPr>
        <p:txBody>
          <a:bodyPr>
            <a:normAutofit/>
          </a:bodyPr>
          <a:lstStyle/>
          <a:p>
            <a:pPr marL="342900" marR="0" lvl="0" indent="-342900" algn="l" defTabSz="914400" rtl="0" eaLnBrk="1" fontAlgn="base" latinLnBrk="0" hangingPunct="1">
              <a:lnSpc>
                <a:spcPct val="100000"/>
              </a:lnSpc>
              <a:spcBef>
                <a:spcPts val="6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Decision tree model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TreeAge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Software, Inc.)</a:t>
            </a:r>
          </a:p>
          <a:p>
            <a:pPr marL="342900" marR="0" lvl="0" indent="-342900" algn="l" defTabSz="914400" rtl="0" eaLnBrk="1" fontAlgn="base" latinLnBrk="0" hangingPunct="1">
              <a:lnSpc>
                <a:spcPct val="100000"/>
              </a:lnSpc>
              <a:spcBef>
                <a:spcPts val="6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Compare health effects and costs of:</a:t>
            </a:r>
          </a:p>
          <a:p>
            <a:pPr marR="0" lvl="0" algn="l" defTabSz="914400" rtl="0" eaLnBrk="1" fontAlgn="base" latinLnBrk="0" hangingPunct="1">
              <a:lnSpc>
                <a:spcPct val="100000"/>
              </a:lnSpc>
              <a:spcBef>
                <a:spcPts val="200"/>
              </a:spcBef>
              <a:spcAft>
                <a:spcPct val="0"/>
              </a:spcAft>
              <a:buClrTx/>
              <a:buSzTx/>
              <a:tabLst/>
              <a:defRPr/>
            </a:pPr>
            <a:r>
              <a:rPr lang="en-US" sz="2800" noProof="0" dirty="0" smtClean="0">
                <a:latin typeface="+mn-lt"/>
              </a:rPr>
              <a:t>    P</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rophylaxis w/ LMWH versus No prophylaxis</a:t>
            </a:r>
          </a:p>
          <a:p>
            <a:pPr marL="342900" lvl="0" indent="-342900">
              <a:spcBef>
                <a:spcPct val="20000"/>
              </a:spcBef>
              <a:spcAft>
                <a:spcPts val="600"/>
              </a:spcAft>
              <a:buFont typeface="Arial" charset="0"/>
              <a:buChar char="•"/>
              <a:defRPr/>
            </a:pPr>
            <a:r>
              <a:rPr kumimoji="0" lang="en-US" sz="2800" b="0" i="0" u="sng" strike="noStrike" kern="1200" cap="none" spc="0" normalizeH="0" baseline="0" noProof="0" dirty="0" smtClean="0">
                <a:ln>
                  <a:noFill/>
                </a:ln>
                <a:solidFill>
                  <a:schemeClr val="tx1"/>
                </a:solidFill>
                <a:effectLst/>
                <a:uLnTx/>
                <a:uFillTx/>
                <a:latin typeface="+mn-lt"/>
                <a:ea typeface="+mn-ea"/>
                <a:cs typeface="+mn-cs"/>
              </a:rPr>
              <a:t>Five surgical scenarios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Achilles tendon repair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(ATR)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total ankle replacement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(TAR)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hallux valgus surgery</a:t>
            </a:r>
            <a:r>
              <a:rPr lang="en-US" sz="2800" b="1" dirty="0" smtClean="0">
                <a:latin typeface="+mn-lt"/>
              </a:rPr>
              <a:t> </a:t>
            </a:r>
            <a:r>
              <a:rPr lang="en-US" sz="2800" b="1" dirty="0">
                <a:latin typeface="+mn-lt"/>
              </a:rPr>
              <a:t>(</a:t>
            </a:r>
            <a:r>
              <a:rPr lang="en-US" sz="2800" b="1" dirty="0" smtClean="0">
                <a:latin typeface="+mn-lt"/>
              </a:rPr>
              <a:t>HVS)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rearfoot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arthrodesis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(RFA)</a:t>
            </a:r>
            <a:r>
              <a:rPr kumimoji="0" lang="en-US" sz="2800" i="0" u="none" strike="noStrike" kern="1200" cap="none" spc="0" normalizeH="0" baseline="0" noProof="0" dirty="0" smtClean="0">
                <a:ln>
                  <a:noFill/>
                </a:ln>
                <a:solidFill>
                  <a:schemeClr val="tx1"/>
                </a:solidFill>
                <a:effectLst/>
                <a:uLnTx/>
                <a:uFillTx/>
                <a:latin typeface="+mn-lt"/>
                <a:ea typeface="+mn-ea"/>
                <a:cs typeface="+mn-cs"/>
              </a:rPr>
              <a:t>,</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and ankle fracture surgery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(AFS)</a:t>
            </a:r>
          </a:p>
          <a:p>
            <a:pPr marL="342900" marR="0" lvl="0" indent="-342900" algn="l" defTabSz="914400" rtl="0" eaLnBrk="1" fontAlgn="base" latinLnBrk="0" hangingPunct="1">
              <a:lnSpc>
                <a:spcPct val="100000"/>
              </a:lnSpc>
              <a:spcBef>
                <a:spcPts val="3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Outcomes = 1) short and long-term </a:t>
            </a:r>
            <a:r>
              <a:rPr kumimoji="0" lang="en-US" sz="2800" b="1" i="0" u="sng" strike="noStrike" kern="1200" cap="none" spc="0" normalizeH="0" baseline="0" noProof="0" dirty="0" smtClean="0">
                <a:ln>
                  <a:noFill/>
                </a:ln>
                <a:solidFill>
                  <a:schemeClr val="tx1"/>
                </a:solidFill>
                <a:effectLst/>
                <a:uLnTx/>
                <a:uFillTx/>
                <a:latin typeface="+mn-lt"/>
                <a:ea typeface="+mn-ea"/>
                <a:cs typeface="+mn-cs"/>
              </a:rPr>
              <a:t>direct costs </a:t>
            </a:r>
          </a:p>
          <a:p>
            <a:pPr marR="0" lvl="0" algn="l" defTabSz="914400" rtl="0" eaLnBrk="1" fontAlgn="base" latinLnBrk="0" hangingPunct="1">
              <a:lnSpc>
                <a:spcPct val="100000"/>
              </a:lnSpc>
              <a:spcBef>
                <a:spcPts val="300"/>
              </a:spcBef>
              <a:spcAft>
                <a:spcPct val="0"/>
              </a:spcAft>
              <a:buClrTx/>
              <a:buSzTx/>
              <a:tabLst/>
              <a:defRPr/>
            </a:pPr>
            <a:r>
              <a:rPr lang="en-US" sz="2800" dirty="0">
                <a:latin typeface="+mn-lt"/>
              </a:rPr>
              <a:t>	</a:t>
            </a:r>
            <a:r>
              <a:rPr lang="en-US" sz="2800" dirty="0" smtClean="0">
                <a:latin typeface="+mn-lt"/>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2) quality adjusted life years (</a:t>
            </a:r>
            <a:r>
              <a:rPr kumimoji="0" lang="en-US" sz="2800" b="1" i="0" u="sng" strike="noStrike" kern="1200" cap="none" spc="0" normalizeH="0" baseline="0" noProof="0" dirty="0" smtClean="0">
                <a:ln>
                  <a:noFill/>
                </a:ln>
                <a:solidFill>
                  <a:schemeClr val="tx1"/>
                </a:solidFill>
                <a:effectLst/>
                <a:uLnTx/>
                <a:uFillTx/>
                <a:latin typeface="+mn-lt"/>
                <a:ea typeface="+mn-ea"/>
                <a:cs typeface="+mn-cs"/>
              </a:rPr>
              <a:t>QALYs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a:p>
            <a:pPr marR="0" lvl="0" algn="l" defTabSz="914400" rtl="0" eaLnBrk="1" fontAlgn="base" latinLnBrk="0" hangingPunct="1">
              <a:lnSpc>
                <a:spcPct val="100000"/>
              </a:lnSpc>
              <a:spcBef>
                <a:spcPts val="300"/>
              </a:spcBef>
              <a:spcAft>
                <a:spcPct val="0"/>
              </a:spcAft>
              <a:buClrTx/>
              <a:buSzTx/>
              <a:tabLst/>
              <a:defRPr/>
            </a:pPr>
            <a:r>
              <a:rPr lang="en-US" sz="2800" dirty="0">
                <a:latin typeface="+mn-lt"/>
              </a:rPr>
              <a:t>	</a:t>
            </a:r>
            <a:r>
              <a:rPr lang="en-US" sz="2800" dirty="0" smtClean="0">
                <a:latin typeface="+mn-lt"/>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3) incremental cost per QALY gained (</a:t>
            </a:r>
            <a:r>
              <a:rPr kumimoji="0" lang="en-US" sz="2800" b="1" i="0" u="sng" strike="noStrike" kern="1200" cap="none" spc="0" normalizeH="0" baseline="0" noProof="0" dirty="0" smtClean="0">
                <a:ln>
                  <a:noFill/>
                </a:ln>
                <a:solidFill>
                  <a:schemeClr val="tx1"/>
                </a:solidFill>
                <a:effectLst/>
                <a:uLnTx/>
                <a:uFillTx/>
                <a:latin typeface="+mn-lt"/>
                <a:ea typeface="+mn-ea"/>
                <a:cs typeface="+mn-cs"/>
              </a:rPr>
              <a:t>ICER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9" name="Straight Connector 8"/>
          <p:cNvCxnSpPr/>
          <p:nvPr/>
        </p:nvCxnSpPr>
        <p:spPr>
          <a:xfrm>
            <a:off x="685800" y="1524000"/>
            <a:ext cx="7620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266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895600" y="76200"/>
            <a:ext cx="5943600" cy="533400"/>
          </a:xfrm>
          <a:prstGeom prst="rect">
            <a:avLst/>
          </a:prstGeom>
        </p:spPr>
        <p:txBody>
          <a:bodyPr/>
          <a:lstStyle/>
          <a:p>
            <a:pPr algn="r" fontAlgn="auto">
              <a:spcAft>
                <a:spcPts val="0"/>
              </a:spcAft>
              <a:defRPr/>
            </a:pPr>
            <a:endParaRPr lang="en-US" sz="2000" dirty="0">
              <a:solidFill>
                <a:schemeClr val="bg1"/>
              </a:solidFill>
              <a:latin typeface="+mj-lt"/>
              <a:ea typeface="+mj-ea"/>
              <a:cs typeface="+mj-cs"/>
            </a:endParaRPr>
          </a:p>
        </p:txBody>
      </p:sp>
      <p:sp>
        <p:nvSpPr>
          <p:cNvPr id="13" name="Title 1"/>
          <p:cNvSpPr txBox="1">
            <a:spLocks/>
          </p:cNvSpPr>
          <p:nvPr/>
        </p:nvSpPr>
        <p:spPr>
          <a:xfrm>
            <a:off x="2438400" y="838200"/>
            <a:ext cx="4191000" cy="1143000"/>
          </a:xfrm>
          <a:prstGeom prst="rect">
            <a:avLst/>
          </a:prstGeom>
        </p:spPr>
        <p:txBody>
          <a:bodyPr/>
          <a:lstStyle/>
          <a:p>
            <a:pPr algn="ctr"/>
            <a:r>
              <a:rPr lang="en-US" sz="4000" dirty="0" smtClean="0">
                <a:latin typeface="+mn-lt"/>
              </a:rPr>
              <a:t>Methods</a:t>
            </a:r>
            <a:endParaRPr lang="en-US" sz="4000" dirty="0">
              <a:latin typeface="+mn-lt"/>
            </a:endParaRPr>
          </a:p>
        </p:txBody>
      </p:sp>
      <p:sp>
        <p:nvSpPr>
          <p:cNvPr id="7" name="Rectangle 6"/>
          <p:cNvSpPr/>
          <p:nvPr/>
        </p:nvSpPr>
        <p:spPr>
          <a:xfrm>
            <a:off x="7620000" y="5105400"/>
            <a:ext cx="152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sp>
        <p:nvSpPr>
          <p:cNvPr id="11" name="Rectangle 10"/>
          <p:cNvSpPr/>
          <p:nvPr/>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533400" y="1874837"/>
            <a:ext cx="8153400" cy="4906963"/>
          </a:xfrm>
          <a:prstGeom prst="rect">
            <a:avLst/>
          </a:prstGeom>
        </p:spPr>
        <p:txBody>
          <a:bodyPr>
            <a:normAutofit/>
          </a:bodyPr>
          <a:lstStyle/>
          <a:p>
            <a:pPr marL="342900" lvl="0" indent="-342900">
              <a:spcBef>
                <a:spcPct val="20000"/>
              </a:spcBef>
              <a:buFont typeface="Arial" charset="0"/>
              <a:buChar char="•"/>
            </a:pPr>
            <a:r>
              <a:rPr lang="en-US" sz="2800" dirty="0" smtClean="0">
                <a:latin typeface="+mn-lt"/>
              </a:rPr>
              <a:t>Estimates were </a:t>
            </a:r>
            <a:r>
              <a:rPr lang="en-US" sz="2800" dirty="0">
                <a:latin typeface="+mn-lt"/>
              </a:rPr>
              <a:t>retrieved from available literature, drug manuals, and CMS</a:t>
            </a:r>
          </a:p>
          <a:p>
            <a:pPr marL="342900" indent="-342900">
              <a:spcBef>
                <a:spcPct val="20000"/>
              </a:spcBef>
              <a:buFont typeface="Arial" charset="0"/>
              <a:buChar char="•"/>
            </a:pPr>
            <a:r>
              <a:rPr lang="en-US" sz="2800" b="1" u="sng" dirty="0" smtClean="0">
                <a:latin typeface="+mn-lt"/>
              </a:rPr>
              <a:t>Costs evaluated</a:t>
            </a:r>
            <a:r>
              <a:rPr lang="en-US" sz="2800" b="1" dirty="0" smtClean="0">
                <a:latin typeface="+mn-lt"/>
              </a:rPr>
              <a:t> </a:t>
            </a:r>
            <a:r>
              <a:rPr lang="en-US" sz="2800" dirty="0" smtClean="0">
                <a:latin typeface="+mn-lt"/>
              </a:rPr>
              <a:t>from the </a:t>
            </a:r>
            <a:r>
              <a:rPr lang="en-US" sz="2800" b="1" u="sng" dirty="0" smtClean="0">
                <a:latin typeface="+mn-lt"/>
              </a:rPr>
              <a:t>health care system perspective</a:t>
            </a:r>
            <a:r>
              <a:rPr lang="en-US" sz="2800" b="1" dirty="0" smtClean="0">
                <a:latin typeface="+mn-lt"/>
              </a:rPr>
              <a:t> </a:t>
            </a:r>
            <a:r>
              <a:rPr lang="en-US" sz="2800" dirty="0" smtClean="0">
                <a:latin typeface="+mn-lt"/>
              </a:rPr>
              <a:t>and expressed in 2015 U.S. dollars</a:t>
            </a:r>
          </a:p>
          <a:p>
            <a:pPr marL="342900" indent="-342900">
              <a:spcBef>
                <a:spcPct val="20000"/>
              </a:spcBef>
              <a:buFont typeface="Arial" charset="0"/>
              <a:buChar char="•"/>
            </a:pPr>
            <a:r>
              <a:rPr lang="en-US" sz="2800" b="1" u="sng" dirty="0" smtClean="0">
                <a:latin typeface="+mn-lt"/>
              </a:rPr>
              <a:t>Short-term</a:t>
            </a:r>
            <a:r>
              <a:rPr lang="en-US" sz="2800" dirty="0" smtClean="0">
                <a:latin typeface="+mn-lt"/>
              </a:rPr>
              <a:t> results considered costs/outcomes through 1-year postoperative</a:t>
            </a:r>
          </a:p>
          <a:p>
            <a:pPr marL="342900" indent="-342900">
              <a:spcBef>
                <a:spcPct val="20000"/>
              </a:spcBef>
              <a:buFont typeface="Arial" charset="0"/>
              <a:buChar char="•"/>
            </a:pPr>
            <a:r>
              <a:rPr lang="en-US" sz="2800" b="1" u="sng" dirty="0" smtClean="0">
                <a:latin typeface="+mn-lt"/>
              </a:rPr>
              <a:t>Long-term</a:t>
            </a:r>
            <a:r>
              <a:rPr lang="en-US" sz="2800" dirty="0" smtClean="0">
                <a:latin typeface="+mn-lt"/>
              </a:rPr>
              <a:t> results considered costs/outcomes over the lifetime of the individual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One-way sensitivity analyses performed</a:t>
            </a:r>
          </a:p>
        </p:txBody>
      </p:sp>
      <p:cxnSp>
        <p:nvCxnSpPr>
          <p:cNvPr id="9" name="Straight Connector 8"/>
          <p:cNvCxnSpPr/>
          <p:nvPr/>
        </p:nvCxnSpPr>
        <p:spPr>
          <a:xfrm>
            <a:off x="685800" y="1524000"/>
            <a:ext cx="7620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266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895600" y="76200"/>
            <a:ext cx="5943600" cy="533400"/>
          </a:xfrm>
          <a:prstGeom prst="rect">
            <a:avLst/>
          </a:prstGeom>
        </p:spPr>
        <p:txBody>
          <a:bodyPr/>
          <a:lstStyle/>
          <a:p>
            <a:pPr algn="r" fontAlgn="auto">
              <a:spcAft>
                <a:spcPts val="0"/>
              </a:spcAft>
              <a:defRPr/>
            </a:pPr>
            <a:endParaRPr lang="en-US" sz="2000" dirty="0">
              <a:solidFill>
                <a:schemeClr val="bg1"/>
              </a:solidFill>
              <a:latin typeface="+mj-lt"/>
              <a:ea typeface="+mj-ea"/>
              <a:cs typeface="+mj-cs"/>
            </a:endParaRPr>
          </a:p>
        </p:txBody>
      </p:sp>
      <p:sp>
        <p:nvSpPr>
          <p:cNvPr id="7" name="Rectangle 6"/>
          <p:cNvSpPr/>
          <p:nvPr/>
        </p:nvSpPr>
        <p:spPr>
          <a:xfrm>
            <a:off x="7620000" y="5105400"/>
            <a:ext cx="152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sp>
        <p:nvSpPr>
          <p:cNvPr id="15" name="Rectangle 14"/>
          <p:cNvSpPr/>
          <p:nvPr/>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a:srcRect l="13689" t="4531" r="23646"/>
          <a:stretch/>
        </p:blipFill>
        <p:spPr>
          <a:xfrm>
            <a:off x="2433537" y="914400"/>
            <a:ext cx="6939064" cy="5943600"/>
          </a:xfrm>
          <a:prstGeom prst="rect">
            <a:avLst/>
          </a:prstGeom>
        </p:spPr>
      </p:pic>
      <p:sp>
        <p:nvSpPr>
          <p:cNvPr id="11" name="Title 1"/>
          <p:cNvSpPr txBox="1">
            <a:spLocks/>
          </p:cNvSpPr>
          <p:nvPr/>
        </p:nvSpPr>
        <p:spPr>
          <a:xfrm>
            <a:off x="-381000" y="990600"/>
            <a:ext cx="4191000" cy="1143000"/>
          </a:xfrm>
          <a:prstGeom prst="rect">
            <a:avLst/>
          </a:prstGeom>
        </p:spPr>
        <p:txBody>
          <a:bodyPr/>
          <a:lstStyle/>
          <a:p>
            <a:pPr algn="ctr"/>
            <a:r>
              <a:rPr lang="en-US" sz="4000" dirty="0" smtClean="0">
                <a:latin typeface="+mn-lt"/>
              </a:rPr>
              <a:t>No Prophylaxis</a:t>
            </a:r>
            <a:endParaRPr lang="en-US" sz="4000" dirty="0">
              <a:latin typeface="+mn-lt"/>
            </a:endParaRPr>
          </a:p>
        </p:txBody>
      </p:sp>
      <p:cxnSp>
        <p:nvCxnSpPr>
          <p:cNvPr id="12" name="Straight Connector 11"/>
          <p:cNvCxnSpPr/>
          <p:nvPr/>
        </p:nvCxnSpPr>
        <p:spPr>
          <a:xfrm>
            <a:off x="152400" y="1676400"/>
            <a:ext cx="31242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3505200" y="6591300"/>
            <a:ext cx="1524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81600" y="6858000"/>
            <a:ext cx="1295400"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743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895600" y="76200"/>
            <a:ext cx="5943600" cy="533400"/>
          </a:xfrm>
          <a:prstGeom prst="rect">
            <a:avLst/>
          </a:prstGeom>
        </p:spPr>
        <p:txBody>
          <a:bodyPr/>
          <a:lstStyle/>
          <a:p>
            <a:pPr algn="r" fontAlgn="auto">
              <a:spcAft>
                <a:spcPts val="0"/>
              </a:spcAft>
              <a:defRPr/>
            </a:pPr>
            <a:endParaRPr lang="en-US" sz="2000" dirty="0">
              <a:solidFill>
                <a:schemeClr val="bg1"/>
              </a:solidFill>
              <a:latin typeface="+mj-lt"/>
              <a:ea typeface="+mj-ea"/>
              <a:cs typeface="+mj-cs"/>
            </a:endParaRPr>
          </a:p>
        </p:txBody>
      </p:sp>
      <p:sp>
        <p:nvSpPr>
          <p:cNvPr id="7" name="Rectangle 6"/>
          <p:cNvSpPr/>
          <p:nvPr/>
        </p:nvSpPr>
        <p:spPr>
          <a:xfrm>
            <a:off x="7620000" y="5105400"/>
            <a:ext cx="152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sp>
        <p:nvSpPr>
          <p:cNvPr id="15" name="Rectangle 14"/>
          <p:cNvSpPr/>
          <p:nvPr/>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a:srcRect l="16618" r="24231" b="2084"/>
          <a:stretch/>
        </p:blipFill>
        <p:spPr>
          <a:xfrm>
            <a:off x="2857499" y="990600"/>
            <a:ext cx="6286501" cy="5850802"/>
          </a:xfrm>
          <a:prstGeom prst="rect">
            <a:avLst/>
          </a:prstGeom>
        </p:spPr>
      </p:pic>
      <p:sp>
        <p:nvSpPr>
          <p:cNvPr id="3" name="Rectangle 2"/>
          <p:cNvSpPr/>
          <p:nvPr/>
        </p:nvSpPr>
        <p:spPr>
          <a:xfrm>
            <a:off x="2362200" y="990600"/>
            <a:ext cx="14478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609600" y="990600"/>
            <a:ext cx="4191000" cy="1143000"/>
          </a:xfrm>
          <a:prstGeom prst="rect">
            <a:avLst/>
          </a:prstGeom>
        </p:spPr>
        <p:txBody>
          <a:bodyPr/>
          <a:lstStyle/>
          <a:p>
            <a:pPr algn="ctr"/>
            <a:r>
              <a:rPr lang="en-US" sz="4000" dirty="0" smtClean="0">
                <a:latin typeface="+mn-lt"/>
              </a:rPr>
              <a:t>Prophylaxis</a:t>
            </a:r>
            <a:endParaRPr lang="en-US" sz="4000" dirty="0">
              <a:latin typeface="+mn-lt"/>
            </a:endParaRPr>
          </a:p>
        </p:txBody>
      </p:sp>
      <p:cxnSp>
        <p:nvCxnSpPr>
          <p:cNvPr id="17" name="Straight Connector 16"/>
          <p:cNvCxnSpPr/>
          <p:nvPr/>
        </p:nvCxnSpPr>
        <p:spPr>
          <a:xfrm>
            <a:off x="304800" y="1676400"/>
            <a:ext cx="28194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5486400" y="9144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713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895600" y="76200"/>
            <a:ext cx="5943600" cy="533400"/>
          </a:xfrm>
          <a:prstGeom prst="rect">
            <a:avLst/>
          </a:prstGeom>
        </p:spPr>
        <p:txBody>
          <a:bodyPr/>
          <a:lstStyle/>
          <a:p>
            <a:pPr algn="r" fontAlgn="auto">
              <a:spcAft>
                <a:spcPts val="0"/>
              </a:spcAft>
              <a:defRPr/>
            </a:pPr>
            <a:endParaRPr lang="en-US" sz="2000" dirty="0">
              <a:solidFill>
                <a:schemeClr val="bg1"/>
              </a:solidFill>
              <a:latin typeface="+mj-lt"/>
              <a:ea typeface="+mj-ea"/>
              <a:cs typeface="+mj-cs"/>
            </a:endParaRPr>
          </a:p>
        </p:txBody>
      </p:sp>
      <p:sp>
        <p:nvSpPr>
          <p:cNvPr id="7" name="Rectangle 6"/>
          <p:cNvSpPr/>
          <p:nvPr/>
        </p:nvSpPr>
        <p:spPr>
          <a:xfrm>
            <a:off x="7620000" y="5105400"/>
            <a:ext cx="152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noChangeArrowheads="1"/>
          </p:cNvPicPr>
          <p:nvPr/>
        </p:nvPicPr>
        <p:blipFill>
          <a:blip r:embed="rId3" cstate="print"/>
          <a:srcRect b="84444"/>
          <a:stretch>
            <a:fillRect/>
          </a:stretch>
        </p:blipFill>
        <p:spPr bwMode="auto">
          <a:xfrm>
            <a:off x="-1" y="0"/>
            <a:ext cx="9144001" cy="800100"/>
          </a:xfrm>
          <a:prstGeom prst="rect">
            <a:avLst/>
          </a:prstGeom>
          <a:noFill/>
          <a:ln w="9525">
            <a:noFill/>
            <a:miter lim="800000"/>
            <a:headEnd/>
            <a:tailEnd/>
          </a:ln>
        </p:spPr>
      </p:pic>
      <p:sp>
        <p:nvSpPr>
          <p:cNvPr id="8" name="Title 1"/>
          <p:cNvSpPr txBox="1">
            <a:spLocks/>
          </p:cNvSpPr>
          <p:nvPr/>
        </p:nvSpPr>
        <p:spPr>
          <a:xfrm>
            <a:off x="0" y="838200"/>
            <a:ext cx="91440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100" b="0" i="0" u="none" strike="noStrike" kern="1200" cap="none" spc="0" normalizeH="0" baseline="0" noProof="0" dirty="0" smtClean="0">
                <a:ln>
                  <a:noFill/>
                </a:ln>
                <a:effectLst/>
                <a:uLnTx/>
                <a:uFillTx/>
                <a:latin typeface="+mj-lt"/>
                <a:ea typeface="+mj-ea"/>
                <a:cs typeface="+mj-cs"/>
              </a:rPr>
              <a:t>Methods: </a:t>
            </a:r>
            <a:r>
              <a:rPr kumimoji="0" lang="en-US" sz="3100" b="1" i="0" u="none" strike="noStrike" kern="1200" cap="none" spc="0" normalizeH="0" baseline="0" noProof="0" dirty="0" smtClean="0">
                <a:ln>
                  <a:noFill/>
                </a:ln>
                <a:effectLst/>
                <a:uLnTx/>
                <a:uFillTx/>
                <a:latin typeface="+mj-lt"/>
                <a:ea typeface="+mj-ea"/>
                <a:cs typeface="+mj-cs"/>
              </a:rPr>
              <a:t>Probability</a:t>
            </a:r>
            <a:r>
              <a:rPr kumimoji="0" lang="en-US" sz="3100" b="0" i="0" u="none" strike="noStrike" kern="1200" cap="none" spc="0" normalizeH="0" baseline="0" noProof="0" dirty="0" smtClean="0">
                <a:ln>
                  <a:noFill/>
                </a:ln>
                <a:effectLst/>
                <a:uLnTx/>
                <a:uFillTx/>
                <a:latin typeface="+mj-lt"/>
                <a:ea typeface="+mj-ea"/>
                <a:cs typeface="+mj-cs"/>
              </a:rPr>
              <a:t> of Developing </a:t>
            </a:r>
            <a:r>
              <a:rPr kumimoji="0" lang="en-US" sz="3100" b="1" i="0" u="none" strike="noStrike" kern="1200" cap="none" spc="0" normalizeH="0" baseline="0" noProof="0" dirty="0" smtClean="0">
                <a:ln>
                  <a:noFill/>
                </a:ln>
                <a:effectLst/>
                <a:uLnTx/>
                <a:uFillTx/>
                <a:latin typeface="+mj-lt"/>
                <a:ea typeface="+mj-ea"/>
                <a:cs typeface="+mj-cs"/>
              </a:rPr>
              <a:t>Asymptomatic</a:t>
            </a:r>
            <a:r>
              <a:rPr kumimoji="0" lang="en-US" sz="3100" b="0" i="0" u="none" strike="noStrike" kern="1200" cap="none" spc="0" normalizeH="0" baseline="0" noProof="0" dirty="0" smtClean="0">
                <a:ln>
                  <a:noFill/>
                </a:ln>
                <a:effectLst/>
                <a:uLnTx/>
                <a:uFillTx/>
                <a:latin typeface="+mj-lt"/>
                <a:ea typeface="+mj-ea"/>
                <a:cs typeface="+mj-cs"/>
              </a:rPr>
              <a:t> DVT</a:t>
            </a:r>
            <a:br>
              <a:rPr kumimoji="0" lang="en-US" sz="3100" b="0" i="0" u="none" strike="noStrike" kern="1200" cap="none" spc="0" normalizeH="0" baseline="0" noProof="0" dirty="0" smtClean="0">
                <a:ln>
                  <a:noFill/>
                </a:ln>
                <a:effectLst/>
                <a:uLnTx/>
                <a:uFillTx/>
                <a:latin typeface="+mj-lt"/>
                <a:ea typeface="+mj-ea"/>
                <a:cs typeface="+mj-cs"/>
              </a:rPr>
            </a:br>
            <a:endParaRPr kumimoji="0" lang="en-US" sz="3100" b="0" i="0" u="none" strike="noStrike" kern="1200" cap="none" spc="0" normalizeH="0" baseline="0" noProof="0" dirty="0">
              <a:ln>
                <a:noFill/>
              </a:ln>
              <a:effectLst/>
              <a:uLnTx/>
              <a:uFillTx/>
              <a:latin typeface="+mj-lt"/>
              <a:ea typeface="+mj-ea"/>
              <a:cs typeface="+mj-cs"/>
            </a:endParaRPr>
          </a:p>
        </p:txBody>
      </p:sp>
      <p:graphicFrame>
        <p:nvGraphicFramePr>
          <p:cNvPr id="9" name="Content Placeholder 4"/>
          <p:cNvGraphicFramePr>
            <a:graphicFrameLocks/>
          </p:cNvGraphicFramePr>
          <p:nvPr>
            <p:extLst>
              <p:ext uri="{D42A27DB-BD31-4B8C-83A1-F6EECF244321}">
                <p14:modId xmlns:p14="http://schemas.microsoft.com/office/powerpoint/2010/main" val="2205360929"/>
              </p:ext>
            </p:extLst>
          </p:nvPr>
        </p:nvGraphicFramePr>
        <p:xfrm>
          <a:off x="304800" y="1569720"/>
          <a:ext cx="8534400" cy="4983480"/>
        </p:xfrm>
        <a:graphic>
          <a:graphicData uri="http://schemas.openxmlformats.org/drawingml/2006/table">
            <a:tbl>
              <a:tblPr firstRow="1" bandRow="1">
                <a:tableStyleId>{FABFCF23-3B69-468F-B69F-88F6DE6A72F2}</a:tableStyleId>
              </a:tblPr>
              <a:tblGrid>
                <a:gridCol w="2844800"/>
                <a:gridCol w="2844800"/>
                <a:gridCol w="2844800"/>
              </a:tblGrid>
              <a:tr h="415290">
                <a:tc>
                  <a:txBody>
                    <a:bodyPr/>
                    <a:lstStyle/>
                    <a:p>
                      <a:r>
                        <a:rPr lang="en-US" dirty="0" smtClean="0"/>
                        <a:t>Surgery</a:t>
                      </a:r>
                      <a:endParaRPr lang="en-US" dirty="0"/>
                    </a:p>
                  </a:txBody>
                  <a:tcPr/>
                </a:tc>
                <a:tc>
                  <a:txBody>
                    <a:bodyPr/>
                    <a:lstStyle/>
                    <a:p>
                      <a:r>
                        <a:rPr lang="en-US" dirty="0" smtClean="0"/>
                        <a:t>Chemical Prophylaxis</a:t>
                      </a:r>
                      <a:endParaRPr lang="en-US" dirty="0"/>
                    </a:p>
                  </a:txBody>
                  <a:tcPr/>
                </a:tc>
                <a:tc>
                  <a:txBody>
                    <a:bodyPr/>
                    <a:lstStyle/>
                    <a:p>
                      <a:r>
                        <a:rPr lang="en-US" dirty="0" smtClean="0"/>
                        <a:t>Probability of DVT</a:t>
                      </a:r>
                      <a:endParaRPr lang="en-US" dirty="0"/>
                    </a:p>
                  </a:txBody>
                  <a:tcPr/>
                </a:tc>
              </a:tr>
              <a:tr h="415290">
                <a:tc>
                  <a:txBody>
                    <a:bodyPr/>
                    <a:lstStyle/>
                    <a:p>
                      <a:r>
                        <a:rPr lang="en-US" dirty="0" smtClean="0"/>
                        <a:t>Achilles</a:t>
                      </a:r>
                      <a:r>
                        <a:rPr lang="en-US" baseline="0" dirty="0" smtClean="0"/>
                        <a:t> Tendon Repair</a:t>
                      </a:r>
                      <a:endParaRPr lang="en-US" dirty="0"/>
                    </a:p>
                  </a:txBody>
                  <a:tcPr/>
                </a:tc>
                <a:tc>
                  <a:txBody>
                    <a:bodyPr/>
                    <a:lstStyle/>
                    <a:p>
                      <a:r>
                        <a:rPr lang="en-US" dirty="0" smtClean="0"/>
                        <a:t>No</a:t>
                      </a:r>
                      <a:endParaRPr lang="en-US" dirty="0"/>
                    </a:p>
                  </a:txBody>
                  <a:tcPr/>
                </a:tc>
                <a:tc>
                  <a:txBody>
                    <a:bodyPr/>
                    <a:lstStyle/>
                    <a:p>
                      <a:r>
                        <a:rPr lang="en-US" dirty="0" smtClean="0"/>
                        <a:t>0.247</a:t>
                      </a:r>
                    </a:p>
                  </a:txBody>
                  <a:tcPr/>
                </a:tc>
              </a:tr>
              <a:tr h="415290">
                <a:tc>
                  <a:txBody>
                    <a:bodyPr/>
                    <a:lstStyle/>
                    <a:p>
                      <a:r>
                        <a:rPr lang="en-US" dirty="0" smtClean="0"/>
                        <a:t>Total Ankle Replacement</a:t>
                      </a:r>
                      <a:endParaRPr lang="en-US" dirty="0"/>
                    </a:p>
                  </a:txBody>
                  <a:tcPr/>
                </a:tc>
                <a:tc>
                  <a:txBody>
                    <a:bodyPr/>
                    <a:lstStyle/>
                    <a:p>
                      <a:r>
                        <a:rPr lang="en-US" dirty="0" smtClean="0"/>
                        <a:t>No</a:t>
                      </a:r>
                      <a:endParaRPr lang="en-US" dirty="0"/>
                    </a:p>
                  </a:txBody>
                  <a:tcPr/>
                </a:tc>
                <a:tc>
                  <a:txBody>
                    <a:bodyPr/>
                    <a:lstStyle/>
                    <a:p>
                      <a:r>
                        <a:rPr lang="en-US" b="0" dirty="0" smtClean="0"/>
                        <a:t>0.259</a:t>
                      </a:r>
                    </a:p>
                  </a:txBody>
                  <a:tcPr/>
                </a:tc>
              </a:tr>
              <a:tr h="415290">
                <a:tc>
                  <a:txBody>
                    <a:bodyPr/>
                    <a:lstStyle/>
                    <a:p>
                      <a:r>
                        <a:rPr lang="en-US" dirty="0" smtClean="0"/>
                        <a:t>Hallux Valgus</a:t>
                      </a:r>
                      <a:r>
                        <a:rPr lang="en-US" baseline="0" dirty="0" smtClean="0"/>
                        <a:t> Surgery</a:t>
                      </a:r>
                      <a:endParaRPr lang="en-US" dirty="0"/>
                    </a:p>
                  </a:txBody>
                  <a:tcPr/>
                </a:tc>
                <a:tc>
                  <a:txBody>
                    <a:bodyPr/>
                    <a:lstStyle/>
                    <a:p>
                      <a:r>
                        <a:rPr lang="en-US" dirty="0" smtClean="0"/>
                        <a:t>No</a:t>
                      </a:r>
                      <a:endParaRPr lang="en-US" dirty="0"/>
                    </a:p>
                  </a:txBody>
                  <a:tcPr/>
                </a:tc>
                <a:tc>
                  <a:txBody>
                    <a:bodyPr/>
                    <a:lstStyle/>
                    <a:p>
                      <a:r>
                        <a:rPr lang="en-US" b="1" dirty="0" smtClean="0"/>
                        <a:t>0.021</a:t>
                      </a:r>
                    </a:p>
                  </a:txBody>
                  <a:tcPr/>
                </a:tc>
              </a:tr>
              <a:tr h="415290">
                <a:tc>
                  <a:txBody>
                    <a:bodyPr/>
                    <a:lstStyle/>
                    <a:p>
                      <a:r>
                        <a:rPr lang="en-US" dirty="0" err="1" smtClean="0"/>
                        <a:t>Rearfoot</a:t>
                      </a:r>
                      <a:r>
                        <a:rPr lang="en-US" dirty="0" smtClean="0"/>
                        <a:t> Arthrodesis</a:t>
                      </a:r>
                      <a:endParaRPr lang="en-US" dirty="0"/>
                    </a:p>
                  </a:txBody>
                  <a:tcPr/>
                </a:tc>
                <a:tc>
                  <a:txBody>
                    <a:bodyPr/>
                    <a:lstStyle/>
                    <a:p>
                      <a:r>
                        <a:rPr lang="en-US" dirty="0" smtClean="0"/>
                        <a:t>No</a:t>
                      </a:r>
                      <a:endParaRPr lang="en-US" dirty="0"/>
                    </a:p>
                  </a:txBody>
                  <a:tcPr/>
                </a:tc>
                <a:tc>
                  <a:txBody>
                    <a:bodyPr/>
                    <a:lstStyle/>
                    <a:p>
                      <a:r>
                        <a:rPr lang="en-US" dirty="0" smtClean="0"/>
                        <a:t>0.035</a:t>
                      </a:r>
                    </a:p>
                  </a:txBody>
                  <a:tcPr/>
                </a:tc>
              </a:tr>
              <a:tr h="415290">
                <a:tc>
                  <a:txBody>
                    <a:bodyPr/>
                    <a:lstStyle/>
                    <a:p>
                      <a:r>
                        <a:rPr lang="en-US" dirty="0" smtClean="0"/>
                        <a:t>Ankle Fracture Surgery</a:t>
                      </a:r>
                      <a:endParaRPr lang="en-US" dirty="0"/>
                    </a:p>
                  </a:txBody>
                  <a:tcPr/>
                </a:tc>
                <a:tc>
                  <a:txBody>
                    <a:bodyPr/>
                    <a:lstStyle/>
                    <a:p>
                      <a:r>
                        <a:rPr lang="en-US" dirty="0" smtClean="0"/>
                        <a:t>No</a:t>
                      </a:r>
                      <a:endParaRPr lang="en-US" dirty="0"/>
                    </a:p>
                  </a:txBody>
                  <a:tcPr/>
                </a:tc>
                <a:tc>
                  <a:txBody>
                    <a:bodyPr/>
                    <a:lstStyle/>
                    <a:p>
                      <a:r>
                        <a:rPr lang="en-US" b="1" dirty="0" smtClean="0"/>
                        <a:t>0.30</a:t>
                      </a:r>
                    </a:p>
                  </a:txBody>
                  <a:tcPr/>
                </a:tc>
              </a:tr>
              <a:tr h="415290">
                <a:tc>
                  <a:txBody>
                    <a:bodyPr/>
                    <a:lstStyle/>
                    <a:p>
                      <a:r>
                        <a:rPr lang="en-US" b="1" dirty="0" smtClean="0">
                          <a:solidFill>
                            <a:schemeClr val="bg1"/>
                          </a:solidFill>
                        </a:rPr>
                        <a:t>Surgery</a:t>
                      </a:r>
                      <a:endParaRPr lang="en-US" b="1" dirty="0">
                        <a:solidFill>
                          <a:schemeClr val="bg1"/>
                        </a:solidFill>
                      </a:endParaRPr>
                    </a:p>
                  </a:txBody>
                  <a:tcPr>
                    <a:solidFill>
                      <a:schemeClr val="accent5"/>
                    </a:solidFill>
                  </a:tcPr>
                </a:tc>
                <a:tc>
                  <a:txBody>
                    <a:bodyPr/>
                    <a:lstStyle/>
                    <a:p>
                      <a:r>
                        <a:rPr lang="en-US" b="1" dirty="0" smtClean="0">
                          <a:solidFill>
                            <a:schemeClr val="bg1"/>
                          </a:solidFill>
                        </a:rPr>
                        <a:t>Chemical Prophylaxis</a:t>
                      </a:r>
                      <a:endParaRPr lang="en-US" b="1" dirty="0">
                        <a:solidFill>
                          <a:schemeClr val="bg1"/>
                        </a:solidFill>
                      </a:endParaRPr>
                    </a:p>
                  </a:txBody>
                  <a:tcPr>
                    <a:solidFill>
                      <a:schemeClr val="accent5"/>
                    </a:solidFill>
                  </a:tcPr>
                </a:tc>
                <a:tc>
                  <a:txBody>
                    <a:bodyPr/>
                    <a:lstStyle/>
                    <a:p>
                      <a:r>
                        <a:rPr lang="en-US" b="1" dirty="0" smtClean="0">
                          <a:solidFill>
                            <a:schemeClr val="bg1"/>
                          </a:solidFill>
                        </a:rPr>
                        <a:t>Probability of DVT</a:t>
                      </a:r>
                      <a:endParaRPr lang="en-US" b="1" dirty="0">
                        <a:solidFill>
                          <a:schemeClr val="bg1"/>
                        </a:solidFill>
                      </a:endParaRPr>
                    </a:p>
                  </a:txBody>
                  <a:tcPr>
                    <a:solidFill>
                      <a:schemeClr val="accent5"/>
                    </a:solidFill>
                  </a:tcPr>
                </a:tc>
              </a:tr>
              <a:tr h="415290">
                <a:tc>
                  <a:txBody>
                    <a:bodyPr/>
                    <a:lstStyle/>
                    <a:p>
                      <a:r>
                        <a:rPr lang="en-US" dirty="0" smtClean="0"/>
                        <a:t>Achilles</a:t>
                      </a:r>
                      <a:r>
                        <a:rPr lang="en-US" baseline="0" dirty="0" smtClean="0"/>
                        <a:t> Tendon Repair</a:t>
                      </a:r>
                      <a:endParaRPr lang="en-US" dirty="0"/>
                    </a:p>
                  </a:txBody>
                  <a:tcPr>
                    <a:solidFill>
                      <a:schemeClr val="accent5">
                        <a:lumMod val="20000"/>
                        <a:lumOff val="80000"/>
                      </a:schemeClr>
                    </a:solidFill>
                  </a:tcPr>
                </a:tc>
                <a:tc>
                  <a:txBody>
                    <a:bodyPr/>
                    <a:lstStyle/>
                    <a:p>
                      <a:r>
                        <a:rPr lang="en-US" b="0" dirty="0" smtClean="0">
                          <a:solidFill>
                            <a:srgbClr val="000000"/>
                          </a:solidFill>
                        </a:rPr>
                        <a:t>Yes</a:t>
                      </a:r>
                      <a:endParaRPr lang="en-US" b="0" dirty="0">
                        <a:solidFill>
                          <a:srgbClr val="000000"/>
                        </a:solidFill>
                      </a:endParaRPr>
                    </a:p>
                  </a:txBody>
                  <a:tcPr>
                    <a:solidFill>
                      <a:schemeClr val="accent5">
                        <a:lumMod val="20000"/>
                        <a:lumOff val="80000"/>
                      </a:schemeClr>
                    </a:solidFill>
                  </a:tcPr>
                </a:tc>
                <a:tc>
                  <a:txBody>
                    <a:bodyPr/>
                    <a:lstStyle/>
                    <a:p>
                      <a:r>
                        <a:rPr lang="en-US" b="0" dirty="0" smtClean="0">
                          <a:solidFill>
                            <a:srgbClr val="000000"/>
                          </a:solidFill>
                        </a:rPr>
                        <a:t>0.126</a:t>
                      </a:r>
                      <a:endParaRPr lang="en-US" b="0" dirty="0">
                        <a:solidFill>
                          <a:srgbClr val="000000"/>
                        </a:solidFill>
                      </a:endParaRPr>
                    </a:p>
                  </a:txBody>
                  <a:tcPr>
                    <a:solidFill>
                      <a:schemeClr val="accent5">
                        <a:lumMod val="20000"/>
                        <a:lumOff val="80000"/>
                      </a:schemeClr>
                    </a:solidFill>
                  </a:tcPr>
                </a:tc>
              </a:tr>
              <a:tr h="415290">
                <a:tc>
                  <a:txBody>
                    <a:bodyPr/>
                    <a:lstStyle/>
                    <a:p>
                      <a:r>
                        <a:rPr lang="en-US" dirty="0" smtClean="0"/>
                        <a:t>Total Ankle Replacement</a:t>
                      </a:r>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Yes</a:t>
                      </a:r>
                    </a:p>
                  </a:txBody>
                  <a:tcPr>
                    <a:solidFill>
                      <a:schemeClr val="bg1"/>
                    </a:solidFill>
                  </a:tcPr>
                </a:tc>
                <a:tc>
                  <a:txBody>
                    <a:bodyPr/>
                    <a:lstStyle/>
                    <a:p>
                      <a:r>
                        <a:rPr lang="en-US" b="0" dirty="0" smtClean="0">
                          <a:solidFill>
                            <a:srgbClr val="000000"/>
                          </a:solidFill>
                        </a:rPr>
                        <a:t>0.132</a:t>
                      </a:r>
                      <a:endParaRPr lang="en-US" b="0" dirty="0">
                        <a:solidFill>
                          <a:srgbClr val="000000"/>
                        </a:solidFill>
                      </a:endParaRPr>
                    </a:p>
                  </a:txBody>
                  <a:tcPr>
                    <a:solidFill>
                      <a:schemeClr val="bg1"/>
                    </a:solidFill>
                  </a:tcPr>
                </a:tc>
              </a:tr>
              <a:tr h="415290">
                <a:tc>
                  <a:txBody>
                    <a:bodyPr/>
                    <a:lstStyle/>
                    <a:p>
                      <a:r>
                        <a:rPr lang="en-US" dirty="0" smtClean="0"/>
                        <a:t>Hallux Valgus</a:t>
                      </a:r>
                      <a:r>
                        <a:rPr lang="en-US" baseline="0" dirty="0" smtClean="0"/>
                        <a:t> Surgery</a:t>
                      </a:r>
                      <a:endParaRPr lang="en-US"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Yes</a:t>
                      </a:r>
                    </a:p>
                  </a:txBody>
                  <a:tcPr>
                    <a:solidFill>
                      <a:schemeClr val="accent5">
                        <a:lumMod val="20000"/>
                        <a:lumOff val="80000"/>
                      </a:schemeClr>
                    </a:solidFill>
                  </a:tcPr>
                </a:tc>
                <a:tc>
                  <a:txBody>
                    <a:bodyPr/>
                    <a:lstStyle/>
                    <a:p>
                      <a:r>
                        <a:rPr lang="en-US" b="1" dirty="0" smtClean="0">
                          <a:solidFill>
                            <a:srgbClr val="000000"/>
                          </a:solidFill>
                        </a:rPr>
                        <a:t>0.01</a:t>
                      </a:r>
                      <a:endParaRPr lang="en-US" b="1" dirty="0">
                        <a:solidFill>
                          <a:srgbClr val="000000"/>
                        </a:solidFill>
                      </a:endParaRPr>
                    </a:p>
                  </a:txBody>
                  <a:tcPr>
                    <a:solidFill>
                      <a:schemeClr val="accent5">
                        <a:lumMod val="20000"/>
                        <a:lumOff val="80000"/>
                      </a:schemeClr>
                    </a:solidFill>
                  </a:tcPr>
                </a:tc>
              </a:tr>
              <a:tr h="415290">
                <a:tc>
                  <a:txBody>
                    <a:bodyPr/>
                    <a:lstStyle/>
                    <a:p>
                      <a:r>
                        <a:rPr lang="en-US" dirty="0" err="1" smtClean="0"/>
                        <a:t>Rearfoot</a:t>
                      </a:r>
                      <a:r>
                        <a:rPr lang="en-US" dirty="0" smtClean="0"/>
                        <a:t> Arthrodesis</a:t>
                      </a:r>
                      <a:endParaRPr lang="en-US" dirty="0"/>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Yes</a:t>
                      </a:r>
                    </a:p>
                  </a:txBody>
                  <a:tcPr>
                    <a:solidFill>
                      <a:srgbClr val="FFFFFF"/>
                    </a:solidFill>
                  </a:tcPr>
                </a:tc>
                <a:tc>
                  <a:txBody>
                    <a:bodyPr/>
                    <a:lstStyle/>
                    <a:p>
                      <a:r>
                        <a:rPr lang="en-US" b="0" dirty="0" smtClean="0">
                          <a:solidFill>
                            <a:srgbClr val="000000"/>
                          </a:solidFill>
                        </a:rPr>
                        <a:t>0.018</a:t>
                      </a:r>
                      <a:endParaRPr lang="en-US" b="0" dirty="0">
                        <a:solidFill>
                          <a:srgbClr val="000000"/>
                        </a:solidFill>
                      </a:endParaRPr>
                    </a:p>
                  </a:txBody>
                  <a:tcPr>
                    <a:solidFill>
                      <a:srgbClr val="FFFFFF"/>
                    </a:solidFill>
                  </a:tcPr>
                </a:tc>
              </a:tr>
              <a:tr h="415290">
                <a:tc>
                  <a:txBody>
                    <a:bodyPr/>
                    <a:lstStyle/>
                    <a:p>
                      <a:r>
                        <a:rPr lang="en-US" dirty="0" smtClean="0"/>
                        <a:t>Ankle Fracture Surgery</a:t>
                      </a:r>
                      <a:endParaRPr lang="en-US"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Yes</a:t>
                      </a:r>
                    </a:p>
                  </a:txBody>
                  <a:tcPr>
                    <a:solidFill>
                      <a:schemeClr val="accent5">
                        <a:lumMod val="20000"/>
                        <a:lumOff val="80000"/>
                      </a:schemeClr>
                    </a:solidFill>
                  </a:tcPr>
                </a:tc>
                <a:tc>
                  <a:txBody>
                    <a:bodyPr/>
                    <a:lstStyle/>
                    <a:p>
                      <a:r>
                        <a:rPr lang="en-US" b="1" dirty="0" smtClean="0">
                          <a:solidFill>
                            <a:srgbClr val="000000"/>
                          </a:solidFill>
                        </a:rPr>
                        <a:t>0.15</a:t>
                      </a:r>
                      <a:endParaRPr lang="en-US" b="1" dirty="0">
                        <a:solidFill>
                          <a:srgbClr val="000000"/>
                        </a:solidFill>
                      </a:endParaRPr>
                    </a:p>
                  </a:txBody>
                  <a:tcPr>
                    <a:solidFill>
                      <a:schemeClr val="accent5">
                        <a:lumMod val="20000"/>
                        <a:lumOff val="80000"/>
                      </a:schemeClr>
                    </a:solidFill>
                  </a:tcPr>
                </a:tc>
              </a:tr>
            </a:tbl>
          </a:graphicData>
        </a:graphic>
      </p:graphicFrame>
      <p:cxnSp>
        <p:nvCxnSpPr>
          <p:cNvPr id="12" name="Straight Connector 11"/>
          <p:cNvCxnSpPr/>
          <p:nvPr/>
        </p:nvCxnSpPr>
        <p:spPr>
          <a:xfrm>
            <a:off x="685800" y="1447800"/>
            <a:ext cx="7620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ight Arrow 12"/>
          <p:cNvSpPr/>
          <p:nvPr/>
        </p:nvSpPr>
        <p:spPr>
          <a:xfrm rot="10800000">
            <a:off x="7590183" y="3647330"/>
            <a:ext cx="6096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7590182" y="2789417"/>
            <a:ext cx="6096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7580242" y="6134100"/>
            <a:ext cx="6096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7580242" y="5329030"/>
            <a:ext cx="6096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266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4550</TotalTime>
  <Words>1257</Words>
  <Application>Microsoft Office PowerPoint</Application>
  <PresentationFormat>On-screen Show (4:3)</PresentationFormat>
  <Paragraphs>258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Cost-effectiveness of Routine Low Molecular Weight Heparin DVT Prophylaxis Following Select Foot and Ankle Surgeries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Results</vt:lpstr>
      <vt:lpstr>Results: Sensitivity Analysis</vt:lpstr>
      <vt:lpstr>Conclusions</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medardo.jurado</dc:creator>
  <cp:lastModifiedBy>Adam</cp:lastModifiedBy>
  <cp:revision>217</cp:revision>
  <dcterms:created xsi:type="dcterms:W3CDTF">2010-10-08T17:53:25Z</dcterms:created>
  <dcterms:modified xsi:type="dcterms:W3CDTF">2017-04-23T21:31:40Z</dcterms:modified>
</cp:coreProperties>
</file>