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amp;ehk=8CBM8"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62" r:id="rId4"/>
    <p:sldId id="261" r:id="rId5"/>
    <p:sldId id="258" r:id="rId6"/>
    <p:sldId id="259" r:id="rId7"/>
    <p:sldId id="260" r:id="rId8"/>
    <p:sldId id="266" r:id="rId9"/>
    <p:sldId id="267" r:id="rId10"/>
    <p:sldId id="268" r:id="rId11"/>
    <p:sldId id="269" r:id="rId12"/>
    <p:sldId id="270" r:id="rId13"/>
    <p:sldId id="271" r:id="rId14"/>
    <p:sldId id="263" r:id="rId15"/>
    <p:sldId id="264"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75439F-8C99-41C3-99C1-4B3616CC6E1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08018-CC40-49CD-B748-9827793C1241}" type="slidenum">
              <a:rPr lang="en-US" smtClean="0"/>
              <a:t>‹#›</a:t>
            </a:fld>
            <a:endParaRPr lang="en-US"/>
          </a:p>
        </p:txBody>
      </p:sp>
    </p:spTree>
    <p:extLst>
      <p:ext uri="{BB962C8B-B14F-4D97-AF65-F5344CB8AC3E}">
        <p14:creationId xmlns:p14="http://schemas.microsoft.com/office/powerpoint/2010/main" val="84411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75439F-8C99-41C3-99C1-4B3616CC6E1D}"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08018-CC40-49CD-B748-9827793C1241}" type="slidenum">
              <a:rPr lang="en-US" smtClean="0"/>
              <a:t>‹#›</a:t>
            </a:fld>
            <a:endParaRPr lang="en-US"/>
          </a:p>
        </p:txBody>
      </p:sp>
    </p:spTree>
    <p:extLst>
      <p:ext uri="{BB962C8B-B14F-4D97-AF65-F5344CB8AC3E}">
        <p14:creationId xmlns:p14="http://schemas.microsoft.com/office/powerpoint/2010/main" val="349403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175439F-8C99-41C3-99C1-4B3616CC6E1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08018-CC40-49CD-B748-9827793C1241}" type="slidenum">
              <a:rPr lang="en-US" smtClean="0"/>
              <a:t>‹#›</a:t>
            </a:fld>
            <a:endParaRPr lang="en-US"/>
          </a:p>
        </p:txBody>
      </p:sp>
    </p:spTree>
    <p:extLst>
      <p:ext uri="{BB962C8B-B14F-4D97-AF65-F5344CB8AC3E}">
        <p14:creationId xmlns:p14="http://schemas.microsoft.com/office/powerpoint/2010/main" val="3691114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175439F-8C99-41C3-99C1-4B3616CC6E1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08018-CC40-49CD-B748-9827793C124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3111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75439F-8C99-41C3-99C1-4B3616CC6E1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08018-CC40-49CD-B748-9827793C1241}" type="slidenum">
              <a:rPr lang="en-US" smtClean="0"/>
              <a:t>‹#›</a:t>
            </a:fld>
            <a:endParaRPr lang="en-US"/>
          </a:p>
        </p:txBody>
      </p:sp>
    </p:spTree>
    <p:extLst>
      <p:ext uri="{BB962C8B-B14F-4D97-AF65-F5344CB8AC3E}">
        <p14:creationId xmlns:p14="http://schemas.microsoft.com/office/powerpoint/2010/main" val="930001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75439F-8C99-41C3-99C1-4B3616CC6E1D}" type="datetimeFigureOut">
              <a:rPr lang="en-US" smtClean="0"/>
              <a:t>4/18/2017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08018-CC40-49CD-B748-9827793C1241}" type="slidenum">
              <a:rPr lang="en-US" smtClean="0"/>
              <a:t>‹#›</a:t>
            </a:fld>
            <a:endParaRPr lang="en-US"/>
          </a:p>
        </p:txBody>
      </p:sp>
    </p:spTree>
    <p:extLst>
      <p:ext uri="{BB962C8B-B14F-4D97-AF65-F5344CB8AC3E}">
        <p14:creationId xmlns:p14="http://schemas.microsoft.com/office/powerpoint/2010/main" val="3017413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175439F-8C99-41C3-99C1-4B3616CC6E1D}" type="datetimeFigureOut">
              <a:rPr lang="en-US" smtClean="0"/>
              <a:t>4/18/2017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08018-CC40-49CD-B748-9827793C1241}" type="slidenum">
              <a:rPr lang="en-US" smtClean="0"/>
              <a:t>‹#›</a:t>
            </a:fld>
            <a:endParaRPr lang="en-US"/>
          </a:p>
        </p:txBody>
      </p:sp>
    </p:spTree>
    <p:extLst>
      <p:ext uri="{BB962C8B-B14F-4D97-AF65-F5344CB8AC3E}">
        <p14:creationId xmlns:p14="http://schemas.microsoft.com/office/powerpoint/2010/main" val="208573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5439F-8C99-41C3-99C1-4B3616CC6E1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08018-CC40-49CD-B748-9827793C1241}" type="slidenum">
              <a:rPr lang="en-US" smtClean="0"/>
              <a:t>‹#›</a:t>
            </a:fld>
            <a:endParaRPr lang="en-US"/>
          </a:p>
        </p:txBody>
      </p:sp>
    </p:spTree>
    <p:extLst>
      <p:ext uri="{BB962C8B-B14F-4D97-AF65-F5344CB8AC3E}">
        <p14:creationId xmlns:p14="http://schemas.microsoft.com/office/powerpoint/2010/main" val="1458321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5439F-8C99-41C3-99C1-4B3616CC6E1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08018-CC40-49CD-B748-9827793C1241}" type="slidenum">
              <a:rPr lang="en-US" smtClean="0"/>
              <a:t>‹#›</a:t>
            </a:fld>
            <a:endParaRPr lang="en-US"/>
          </a:p>
        </p:txBody>
      </p:sp>
    </p:spTree>
    <p:extLst>
      <p:ext uri="{BB962C8B-B14F-4D97-AF65-F5344CB8AC3E}">
        <p14:creationId xmlns:p14="http://schemas.microsoft.com/office/powerpoint/2010/main" val="197148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175439F-8C99-41C3-99C1-4B3616CC6E1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08018-CC40-49CD-B748-9827793C1241}" type="slidenum">
              <a:rPr lang="en-US" smtClean="0"/>
              <a:t>‹#›</a:t>
            </a:fld>
            <a:endParaRPr lang="en-US"/>
          </a:p>
        </p:txBody>
      </p:sp>
    </p:spTree>
    <p:extLst>
      <p:ext uri="{BB962C8B-B14F-4D97-AF65-F5344CB8AC3E}">
        <p14:creationId xmlns:p14="http://schemas.microsoft.com/office/powerpoint/2010/main" val="388578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75439F-8C99-41C3-99C1-4B3616CC6E1D}"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08018-CC40-49CD-B748-9827793C1241}" type="slidenum">
              <a:rPr lang="en-US" smtClean="0"/>
              <a:t>‹#›</a:t>
            </a:fld>
            <a:endParaRPr lang="en-US"/>
          </a:p>
        </p:txBody>
      </p:sp>
    </p:spTree>
    <p:extLst>
      <p:ext uri="{BB962C8B-B14F-4D97-AF65-F5344CB8AC3E}">
        <p14:creationId xmlns:p14="http://schemas.microsoft.com/office/powerpoint/2010/main" val="247755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75439F-8C99-41C3-99C1-4B3616CC6E1D}"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08018-CC40-49CD-B748-9827793C1241}" type="slidenum">
              <a:rPr lang="en-US" smtClean="0"/>
              <a:t>‹#›</a:t>
            </a:fld>
            <a:endParaRPr lang="en-US"/>
          </a:p>
        </p:txBody>
      </p:sp>
    </p:spTree>
    <p:extLst>
      <p:ext uri="{BB962C8B-B14F-4D97-AF65-F5344CB8AC3E}">
        <p14:creationId xmlns:p14="http://schemas.microsoft.com/office/powerpoint/2010/main" val="192946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75439F-8C99-41C3-99C1-4B3616CC6E1D}" type="datetimeFigureOut">
              <a:rPr lang="en-US" smtClean="0"/>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908018-CC40-49CD-B748-9827793C1241}" type="slidenum">
              <a:rPr lang="en-US" smtClean="0"/>
              <a:t>‹#›</a:t>
            </a:fld>
            <a:endParaRPr lang="en-US"/>
          </a:p>
        </p:txBody>
      </p:sp>
    </p:spTree>
    <p:extLst>
      <p:ext uri="{BB962C8B-B14F-4D97-AF65-F5344CB8AC3E}">
        <p14:creationId xmlns:p14="http://schemas.microsoft.com/office/powerpoint/2010/main" val="64728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175439F-8C99-41C3-99C1-4B3616CC6E1D}" type="datetimeFigureOut">
              <a:rPr lang="en-US" smtClean="0"/>
              <a:t>4/18/2017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A908018-CC40-49CD-B748-9827793C1241}" type="slidenum">
              <a:rPr lang="en-US" smtClean="0"/>
              <a:t>‹#›</a:t>
            </a:fld>
            <a:endParaRPr lang="en-US"/>
          </a:p>
        </p:txBody>
      </p:sp>
    </p:spTree>
    <p:extLst>
      <p:ext uri="{BB962C8B-B14F-4D97-AF65-F5344CB8AC3E}">
        <p14:creationId xmlns:p14="http://schemas.microsoft.com/office/powerpoint/2010/main" val="215782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175439F-8C99-41C3-99C1-4B3616CC6E1D}" type="datetimeFigureOut">
              <a:rPr lang="en-US" smtClean="0"/>
              <a:t>4/18/2017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A908018-CC40-49CD-B748-9827793C1241}" type="slidenum">
              <a:rPr lang="en-US" smtClean="0"/>
              <a:t>‹#›</a:t>
            </a:fld>
            <a:endParaRPr lang="en-US"/>
          </a:p>
        </p:txBody>
      </p:sp>
    </p:spTree>
    <p:extLst>
      <p:ext uri="{BB962C8B-B14F-4D97-AF65-F5344CB8AC3E}">
        <p14:creationId xmlns:p14="http://schemas.microsoft.com/office/powerpoint/2010/main" val="335581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175439F-8C99-41C3-99C1-4B3616CC6E1D}" type="datetimeFigureOut">
              <a:rPr lang="en-US" smtClean="0"/>
              <a:t>4/18/2017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A908018-CC40-49CD-B748-9827793C1241}" type="slidenum">
              <a:rPr lang="en-US" smtClean="0"/>
              <a:t>‹#›</a:t>
            </a:fld>
            <a:endParaRPr lang="en-US"/>
          </a:p>
        </p:txBody>
      </p:sp>
    </p:spTree>
    <p:extLst>
      <p:ext uri="{BB962C8B-B14F-4D97-AF65-F5344CB8AC3E}">
        <p14:creationId xmlns:p14="http://schemas.microsoft.com/office/powerpoint/2010/main" val="328225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75439F-8C99-41C3-99C1-4B3616CC6E1D}"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08018-CC40-49CD-B748-9827793C1241}" type="slidenum">
              <a:rPr lang="en-US" smtClean="0"/>
              <a:t>‹#›</a:t>
            </a:fld>
            <a:endParaRPr lang="en-US"/>
          </a:p>
        </p:txBody>
      </p:sp>
    </p:spTree>
    <p:extLst>
      <p:ext uri="{BB962C8B-B14F-4D97-AF65-F5344CB8AC3E}">
        <p14:creationId xmlns:p14="http://schemas.microsoft.com/office/powerpoint/2010/main" val="416202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175439F-8C99-41C3-99C1-4B3616CC6E1D}" type="datetimeFigureOut">
              <a:rPr lang="en-US" smtClean="0"/>
              <a:t>4/18/2017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A908018-CC40-49CD-B748-9827793C1241}" type="slidenum">
              <a:rPr lang="en-US" smtClean="0"/>
              <a:t>‹#›</a:t>
            </a:fld>
            <a:endParaRPr lang="en-US"/>
          </a:p>
        </p:txBody>
      </p:sp>
    </p:spTree>
    <p:extLst>
      <p:ext uri="{BB962C8B-B14F-4D97-AF65-F5344CB8AC3E}">
        <p14:creationId xmlns:p14="http://schemas.microsoft.com/office/powerpoint/2010/main" val="3649480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okcountycourt.org/JudgesPages/BanksPatricia.aspx" TargetMode="External"/><Relationship Id="rId2" Type="http://schemas.openxmlformats.org/officeDocument/2006/relationships/hyperlink" Target="http://12.218.239.52/newsite/GI_NEWS/ElderLawandWellnessInitiativeflyer.pdf" TargetMode="External"/><Relationship Id="rId1" Type="http://schemas.openxmlformats.org/officeDocument/2006/relationships/slideLayout" Target="../slideLayouts/slideLayout2.xml"/><Relationship Id="rId4" Type="http://schemas.openxmlformats.org/officeDocument/2006/relationships/hyperlink" Target="http://www.cookcountycourt.org/ABOUTTHECOURT/CountyDepartment/ElderLawMiscellaneousRemediesDivision.aspx"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amp;ehk=8CBM8"/><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046922"/>
            <a:ext cx="10096141" cy="5824303"/>
          </a:xfrm>
        </p:spPr>
        <p:txBody>
          <a:bodyPr/>
          <a:lstStyle/>
          <a:p>
            <a:r>
              <a:rPr lang="en-US" sz="6000" dirty="0"/>
              <a:t>Elder Abuse:</a:t>
            </a:r>
            <a:br>
              <a:rPr lang="en-US" sz="6000" dirty="0"/>
            </a:br>
            <a:r>
              <a:rPr lang="en-US" sz="6000" dirty="0"/>
              <a:t>The Podiatric Medical Assistant’s Role in Caring for our Most Vulnerable Patients</a:t>
            </a:r>
          </a:p>
        </p:txBody>
      </p:sp>
      <p:sp>
        <p:nvSpPr>
          <p:cNvPr id="3" name="Subtitle 2"/>
          <p:cNvSpPr>
            <a:spLocks noGrp="1"/>
          </p:cNvSpPr>
          <p:nvPr>
            <p:ph type="subTitle" idx="1"/>
          </p:nvPr>
        </p:nvSpPr>
        <p:spPr>
          <a:xfrm>
            <a:off x="1154955" y="4777379"/>
            <a:ext cx="8825658" cy="1702934"/>
          </a:xfrm>
        </p:spPr>
        <p:txBody>
          <a:bodyPr>
            <a:normAutofit/>
          </a:bodyPr>
          <a:lstStyle/>
          <a:p>
            <a:r>
              <a:rPr lang="en-US" dirty="0"/>
              <a:t>Susan M. Weeks, PMAC</a:t>
            </a:r>
          </a:p>
          <a:p>
            <a:r>
              <a:rPr lang="en-US" dirty="0"/>
              <a:t>Midwest Podiatry Conference</a:t>
            </a:r>
          </a:p>
          <a:p>
            <a:r>
              <a:rPr lang="en-US" dirty="0"/>
              <a:t>Chicago, Illinois</a:t>
            </a:r>
          </a:p>
          <a:p>
            <a:r>
              <a:rPr lang="en-US" dirty="0"/>
              <a:t>April, 2017</a:t>
            </a:r>
          </a:p>
        </p:txBody>
      </p:sp>
    </p:spTree>
    <p:extLst>
      <p:ext uri="{BB962C8B-B14F-4D97-AF65-F5344CB8AC3E}">
        <p14:creationId xmlns:p14="http://schemas.microsoft.com/office/powerpoint/2010/main" val="961625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Financial/Material Exploitation</a:t>
            </a:r>
            <a:br>
              <a:rPr lang="en-US" dirty="0"/>
            </a:br>
            <a:r>
              <a:rPr lang="en-US" dirty="0"/>
              <a:t>of the Elderly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59927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Neglect of the Elderly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124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Abandonment of the Elderly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5143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Neglect in the Elderly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5565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19200" y="452718"/>
            <a:ext cx="8322365" cy="1296569"/>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03312" y="2052918"/>
            <a:ext cx="8946541" cy="4520160"/>
          </a:xfrm>
        </p:spPr>
        <p:txBody>
          <a:bodyPr>
            <a:normAutofit fontScale="25000" lnSpcReduction="20000"/>
          </a:bodyPr>
          <a:lstStyle/>
          <a:p>
            <a:endParaRPr lang="en-US" dirty="0"/>
          </a:p>
          <a:p>
            <a:endParaRPr lang="en-US" dirty="0"/>
          </a:p>
          <a:p>
            <a:endParaRPr lang="en-US" dirty="0"/>
          </a:p>
          <a:p>
            <a:r>
              <a:rPr lang="en-US" sz="6200" dirty="0"/>
              <a:t>Section Navigation</a:t>
            </a:r>
          </a:p>
          <a:p>
            <a:r>
              <a:rPr lang="en-US" sz="6200" dirty="0"/>
              <a:t>Protection &amp; Advocacy</a:t>
            </a:r>
          </a:p>
          <a:p>
            <a:r>
              <a:rPr lang="en-US" sz="6200" dirty="0"/>
              <a:t>Currently selected</a:t>
            </a:r>
          </a:p>
          <a:p>
            <a:r>
              <a:rPr lang="en-US" sz="6200" dirty="0"/>
              <a:t>Adult Protective Services</a:t>
            </a:r>
          </a:p>
          <a:p>
            <a:r>
              <a:rPr lang="en-US" sz="6200" dirty="0"/>
              <a:t>APS Statistics</a:t>
            </a:r>
          </a:p>
          <a:p>
            <a:r>
              <a:rPr lang="en-US" sz="6200" dirty="0"/>
              <a:t>Elder Rights</a:t>
            </a:r>
          </a:p>
          <a:p>
            <a:r>
              <a:rPr lang="en-US" sz="6200" dirty="0"/>
              <a:t>Legal Assistance</a:t>
            </a:r>
          </a:p>
          <a:p>
            <a:r>
              <a:rPr lang="en-US" sz="6200" dirty="0"/>
              <a:t>Long Term-Care Ombudsman Program</a:t>
            </a:r>
          </a:p>
          <a:p>
            <a:r>
              <a:rPr lang="en-US" sz="6200" dirty="0"/>
              <a:t>Looking Out for Fraud</a:t>
            </a:r>
          </a:p>
          <a:p>
            <a:r>
              <a:rPr lang="en-US" sz="6200" dirty="0"/>
              <a:t>Prevention and Awareness</a:t>
            </a:r>
          </a:p>
          <a:p>
            <a:r>
              <a:rPr lang="en-US" sz="6200" dirty="0"/>
              <a:t>Publications</a:t>
            </a:r>
          </a:p>
          <a:p>
            <a:r>
              <a:rPr lang="en-US" sz="6200" dirty="0"/>
              <a:t>Report Abuse</a:t>
            </a:r>
          </a:p>
        </p:txBody>
      </p:sp>
    </p:spTree>
    <p:extLst>
      <p:ext uri="{BB962C8B-B14F-4D97-AF65-F5344CB8AC3E}">
        <p14:creationId xmlns:p14="http://schemas.microsoft.com/office/powerpoint/2010/main" val="513379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Clerk of the Circuit Court</a:t>
            </a:r>
            <a:br>
              <a:rPr lang="en-US" dirty="0"/>
            </a:br>
            <a:r>
              <a:rPr lang="en-US" dirty="0"/>
              <a:t>Cook County, Illinois</a:t>
            </a:r>
          </a:p>
        </p:txBody>
      </p:sp>
      <p:sp>
        <p:nvSpPr>
          <p:cNvPr id="3" name="Content Placeholder 2"/>
          <p:cNvSpPr>
            <a:spLocks noGrp="1"/>
          </p:cNvSpPr>
          <p:nvPr>
            <p:ph idx="1"/>
          </p:nvPr>
        </p:nvSpPr>
        <p:spPr/>
        <p:txBody>
          <a:bodyPr>
            <a:normAutofit fontScale="77500" lnSpcReduction="20000"/>
          </a:bodyPr>
          <a:lstStyle/>
          <a:p>
            <a:r>
              <a:rPr lang="en-US" b="1" dirty="0"/>
              <a:t>Welcome to the Senior Citizens Resource Guide</a:t>
            </a:r>
          </a:p>
          <a:p>
            <a:r>
              <a:rPr lang="en-US" dirty="0"/>
              <a:t>The Senior Citizen Resource Guide provides access to information about services that may be of interest to seniors. This page offers referrals to legal and self representative (Pro Se) assistance available throughout Cook County, and provides links to other governmental entities that provide services relevant to seniors. </a:t>
            </a:r>
          </a:p>
          <a:p>
            <a:r>
              <a:rPr lang="en-US" dirty="0"/>
              <a:t>Effective January 2, 2015, the Clerk of Court implemented the </a:t>
            </a:r>
            <a:r>
              <a:rPr lang="en-US" b="1" dirty="0"/>
              <a:t>Elder law &amp; Miscellaneous Remedies (ELMR) Division Case Filing Program</a:t>
            </a:r>
            <a:r>
              <a:rPr lang="en-US" dirty="0"/>
              <a:t>. The Elder Law and Miscellaneous Remedies (ELMR) Division hears matters that involve litigants age 60 and older pertaining to the Adult Protection Services Act; the Illinois Power of Attorney Act; Domestic Violence offenses and certain criminal offenses in which the victim is age 60 or older. ELMR judges and courtroom staff are trained to be sensitive to the vulnerability of elderly litigants and to identify underlying issues and concerns. </a:t>
            </a:r>
            <a:r>
              <a:rPr lang="en-US" b="1" dirty="0">
                <a:hlinkClick r:id="rId2"/>
              </a:rPr>
              <a:t>Click here for more information.</a:t>
            </a:r>
            <a:r>
              <a:rPr lang="en-US" b="1" dirty="0"/>
              <a:t> </a:t>
            </a:r>
            <a:endParaRPr lang="en-US" dirty="0"/>
          </a:p>
          <a:p>
            <a:r>
              <a:rPr lang="en-US" b="1" dirty="0"/>
              <a:t>Honorable Patricia Banks, Circuit Judge, Presiding Judge</a:t>
            </a:r>
            <a:br>
              <a:rPr lang="en-US" b="1" dirty="0"/>
            </a:br>
            <a:r>
              <a:rPr lang="en-US" b="1" dirty="0"/>
              <a:t>Elder Law &amp; Miscellaneous Remedies Division</a:t>
            </a:r>
            <a:br>
              <a:rPr lang="en-US" dirty="0"/>
            </a:br>
            <a:r>
              <a:rPr lang="en-US" dirty="0">
                <a:hlinkClick r:id="rId3"/>
              </a:rPr>
              <a:t>About the Honorable Patricia Banks</a:t>
            </a:r>
            <a:br>
              <a:rPr lang="en-US" dirty="0"/>
            </a:br>
            <a:r>
              <a:rPr lang="en-US" dirty="0">
                <a:hlinkClick r:id="rId4"/>
              </a:rPr>
              <a:t>About the Elder Law Miscellaneous Remedies Division</a:t>
            </a:r>
            <a:endParaRPr lang="en-US" dirty="0"/>
          </a:p>
          <a:p>
            <a:endParaRPr lang="en-US" dirty="0"/>
          </a:p>
        </p:txBody>
      </p:sp>
    </p:spTree>
    <p:extLst>
      <p:ext uri="{BB962C8B-B14F-4D97-AF65-F5344CB8AC3E}">
        <p14:creationId xmlns:p14="http://schemas.microsoft.com/office/powerpoint/2010/main" val="1282946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Two Favorite Seniors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322" y="2052638"/>
            <a:ext cx="7459132" cy="4195762"/>
          </a:xfrm>
        </p:spPr>
      </p:pic>
    </p:spTree>
    <p:extLst>
      <p:ext uri="{BB962C8B-B14F-4D97-AF65-F5344CB8AC3E}">
        <p14:creationId xmlns:p14="http://schemas.microsoft.com/office/powerpoint/2010/main" val="115734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021530"/>
          </a:xfrm>
        </p:spPr>
        <p:txBody>
          <a:bodyPr/>
          <a:lstStyle/>
          <a:p>
            <a:r>
              <a:rPr lang="en-US" dirty="0"/>
              <a:t>What is abuse?</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32392" r="32392"/>
          <a:stretch>
            <a:fillRect/>
          </a:stretch>
        </p:blipFill>
        <p:spPr>
          <a:xfrm>
            <a:off x="6453810" y="1606826"/>
            <a:ext cx="4903304" cy="4572000"/>
          </a:xfrm>
        </p:spPr>
      </p:pic>
      <p:sp>
        <p:nvSpPr>
          <p:cNvPr id="4" name="Text Placeholder 3"/>
          <p:cNvSpPr>
            <a:spLocks noGrp="1"/>
          </p:cNvSpPr>
          <p:nvPr>
            <p:ph type="body" sz="half" idx="2"/>
          </p:nvPr>
        </p:nvSpPr>
        <p:spPr>
          <a:xfrm>
            <a:off x="1154954" y="3657599"/>
            <a:ext cx="5084979" cy="2186609"/>
          </a:xfrm>
        </p:spPr>
        <p:txBody>
          <a:bodyPr/>
          <a:lstStyle/>
          <a:p>
            <a:r>
              <a:rPr lang="en-US" sz="1600" dirty="0"/>
              <a:t>As a verb: to treat a person with cruelty or violence especially regularly or repeatedly</a:t>
            </a:r>
          </a:p>
          <a:p>
            <a:endParaRPr lang="en-US" dirty="0"/>
          </a:p>
          <a:p>
            <a:endParaRPr lang="en-US" dirty="0"/>
          </a:p>
          <a:p>
            <a:r>
              <a:rPr lang="en-US" sz="1600" dirty="0"/>
              <a:t>As a noun: cruel or violent treatment of a person</a:t>
            </a:r>
          </a:p>
        </p:txBody>
      </p:sp>
    </p:spTree>
    <p:extLst>
      <p:ext uri="{BB962C8B-B14F-4D97-AF65-F5344CB8AC3E}">
        <p14:creationId xmlns:p14="http://schemas.microsoft.com/office/powerpoint/2010/main" val="1942558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A Description of Seven Different Types of Elder Abuse</a:t>
            </a:r>
          </a:p>
        </p:txBody>
      </p:sp>
      <p:sp>
        <p:nvSpPr>
          <p:cNvPr id="3" name="Subtitle 2"/>
          <p:cNvSpPr>
            <a:spLocks noGrp="1"/>
          </p:cNvSpPr>
          <p:nvPr>
            <p:ph type="subTitle" idx="1"/>
          </p:nvPr>
        </p:nvSpPr>
        <p:spPr/>
        <p:txBody>
          <a:bodyPr/>
          <a:lstStyle/>
          <a:p>
            <a:r>
              <a:rPr lang="en-US" dirty="0"/>
              <a:t>Source: the peck group legal blog</a:t>
            </a:r>
          </a:p>
        </p:txBody>
      </p:sp>
    </p:spTree>
    <p:extLst>
      <p:ext uri="{BB962C8B-B14F-4D97-AF65-F5344CB8AC3E}">
        <p14:creationId xmlns:p14="http://schemas.microsoft.com/office/powerpoint/2010/main" val="4127540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5719"/>
          </a:xfrm>
        </p:spPr>
        <p:txBody>
          <a:bodyPr/>
          <a:lstStyle/>
          <a:p>
            <a:br>
              <a:rPr lang="en-US" dirty="0"/>
            </a:br>
            <a:endParaRPr lang="en-US" dirty="0"/>
          </a:p>
        </p:txBody>
      </p:sp>
      <p:sp>
        <p:nvSpPr>
          <p:cNvPr id="3" name="Content Placeholder 2"/>
          <p:cNvSpPr>
            <a:spLocks noGrp="1"/>
          </p:cNvSpPr>
          <p:nvPr>
            <p:ph idx="1"/>
          </p:nvPr>
        </p:nvSpPr>
        <p:spPr>
          <a:xfrm>
            <a:off x="1103312" y="498438"/>
            <a:ext cx="8946541" cy="5749962"/>
          </a:xfrm>
        </p:spPr>
        <p:txBody>
          <a:bodyPr/>
          <a:lstStyle/>
          <a:p>
            <a:r>
              <a:rPr lang="en-US" dirty="0"/>
              <a:t>Physical Abuse: use of physical force that may result in bodily injury</a:t>
            </a:r>
          </a:p>
          <a:p>
            <a:pPr marL="0" indent="0">
              <a:buNone/>
            </a:pPr>
            <a:r>
              <a:rPr lang="en-US" dirty="0"/>
              <a:t>                                 physical pain or impairment</a:t>
            </a:r>
          </a:p>
          <a:p>
            <a:r>
              <a:rPr lang="en-US" dirty="0"/>
              <a:t>Sexual Abuse: non-consensual sexual contact of any kind</a:t>
            </a:r>
          </a:p>
          <a:p>
            <a:r>
              <a:rPr lang="en-US" dirty="0"/>
              <a:t>Emotional Abuse: Infliction of anguish, pain or distress through verbal       				          or non-verbal acts</a:t>
            </a:r>
          </a:p>
          <a:p>
            <a:r>
              <a:rPr lang="en-US" dirty="0"/>
              <a:t>Financial/Material Exploitation: Illegal or improper use of an elder’s 										 funds, property or assets</a:t>
            </a:r>
          </a:p>
          <a:p>
            <a:r>
              <a:rPr lang="en-US" dirty="0"/>
              <a:t>Neglect: Refusal or failure to fulfill any part of a person’s obligation 			        or duties to an elderly person</a:t>
            </a:r>
          </a:p>
          <a:p>
            <a:r>
              <a:rPr lang="en-US" dirty="0"/>
              <a:t>Abandonment: Desertion o an elderly person by an individual who 						 has physical custody of the elder or by a person 						 who has assumed responsibility for providing care to 					 the elder</a:t>
            </a:r>
          </a:p>
          <a:p>
            <a:r>
              <a:rPr lang="en-US" dirty="0"/>
              <a:t>Self-neglect: Behaviors of an elderly person that threaten the elder’s 				  health or safety</a:t>
            </a:r>
          </a:p>
          <a:p>
            <a:pPr marL="0" indent="0">
              <a:buNone/>
            </a:pPr>
            <a:endParaRPr lang="en-US" dirty="0"/>
          </a:p>
        </p:txBody>
      </p:sp>
    </p:spTree>
    <p:extLst>
      <p:ext uri="{BB962C8B-B14F-4D97-AF65-F5344CB8AC3E}">
        <p14:creationId xmlns:p14="http://schemas.microsoft.com/office/powerpoint/2010/main" val="609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Obvious Injury</a:t>
            </a:r>
          </a:p>
        </p:txBody>
      </p:sp>
      <p:sp>
        <p:nvSpPr>
          <p:cNvPr id="4" name="Text Placeholder 3"/>
          <p:cNvSpPr>
            <a:spLocks noGrp="1"/>
          </p:cNvSpPr>
          <p:nvPr>
            <p:ph type="body" sz="half" idx="2"/>
          </p:nvPr>
        </p:nvSpPr>
        <p:spPr/>
        <p:txBody>
          <a:bodyPr>
            <a:normAutofit/>
          </a:bodyPr>
          <a:lstStyle/>
          <a:p>
            <a:r>
              <a:rPr lang="en-US" sz="1800" dirty="0"/>
              <a:t>This child was NOT abused…this is a classic playground injury-2 four year old noggins colliding</a:t>
            </a:r>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t="9814" b="9814"/>
          <a:stretch>
            <a:fillRect/>
          </a:stretch>
        </p:blipFill>
        <p:spPr/>
      </p:pic>
    </p:spTree>
    <p:extLst>
      <p:ext uri="{BB962C8B-B14F-4D97-AF65-F5344CB8AC3E}">
        <p14:creationId xmlns:p14="http://schemas.microsoft.com/office/powerpoint/2010/main" val="328058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 Children Were Harmed in the Production of this Power Point Presentation</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9827" b="9827"/>
          <a:stretch>
            <a:fillRect/>
          </a:stretch>
        </p:blipFill>
        <p:spPr/>
      </p:pic>
      <p:sp>
        <p:nvSpPr>
          <p:cNvPr id="4" name="Text Placeholder 3"/>
          <p:cNvSpPr>
            <a:spLocks noGrp="1"/>
          </p:cNvSpPr>
          <p:nvPr>
            <p:ph type="body" sz="half" idx="2"/>
          </p:nvPr>
        </p:nvSpPr>
        <p:spPr/>
        <p:txBody>
          <a:bodyPr/>
          <a:lstStyle/>
          <a:p>
            <a:r>
              <a:rPr lang="en-US" dirty="0"/>
              <a:t>And the laws of physics dictate this black eye will take weeks to heal</a:t>
            </a:r>
          </a:p>
        </p:txBody>
      </p:sp>
    </p:spTree>
    <p:extLst>
      <p:ext uri="{BB962C8B-B14F-4D97-AF65-F5344CB8AC3E}">
        <p14:creationId xmlns:p14="http://schemas.microsoft.com/office/powerpoint/2010/main" val="115780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Abuse in the Elderly</a:t>
            </a:r>
          </a:p>
        </p:txBody>
      </p:sp>
      <p:sp>
        <p:nvSpPr>
          <p:cNvPr id="3" name="Content Placeholder 2"/>
          <p:cNvSpPr>
            <a:spLocks noGrp="1"/>
          </p:cNvSpPr>
          <p:nvPr>
            <p:ph idx="1"/>
          </p:nvPr>
        </p:nvSpPr>
        <p:spPr/>
        <p:txBody>
          <a:bodyPr/>
          <a:lstStyle/>
          <a:p>
            <a:r>
              <a:rPr lang="en-US" dirty="0"/>
              <a:t>It would be fairly rare to see physical injury to a patient</a:t>
            </a:r>
          </a:p>
          <a:p>
            <a:r>
              <a:rPr lang="en-US" dirty="0"/>
              <a:t>Appearance of significant bruising in the elderly can be a result of medications-especially blood thinners</a:t>
            </a:r>
          </a:p>
          <a:p>
            <a:r>
              <a:rPr lang="en-US" dirty="0"/>
              <a:t>Scratches can be caused by pets and be severe due to neuropathy</a:t>
            </a:r>
          </a:p>
          <a:p>
            <a:endParaRPr lang="en-US" dirty="0"/>
          </a:p>
          <a:p>
            <a:r>
              <a:rPr lang="en-US" dirty="0"/>
              <a:t>What should you do?</a:t>
            </a:r>
          </a:p>
          <a:p>
            <a:pPr lvl="1"/>
            <a:r>
              <a:rPr lang="en-US" dirty="0"/>
              <a:t>Document /photograph and discuss with patient and/or caregiver</a:t>
            </a:r>
          </a:p>
          <a:p>
            <a:endParaRPr lang="en-US" dirty="0"/>
          </a:p>
          <a:p>
            <a:endParaRPr lang="en-US" dirty="0"/>
          </a:p>
        </p:txBody>
      </p:sp>
    </p:spTree>
    <p:extLst>
      <p:ext uri="{BB962C8B-B14F-4D97-AF65-F5344CB8AC3E}">
        <p14:creationId xmlns:p14="http://schemas.microsoft.com/office/powerpoint/2010/main" val="68167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Abuse in the Elderly</a:t>
            </a:r>
          </a:p>
        </p:txBody>
      </p:sp>
      <p:sp>
        <p:nvSpPr>
          <p:cNvPr id="3" name="Content Placeholder 2"/>
          <p:cNvSpPr>
            <a:spLocks noGrp="1"/>
          </p:cNvSpPr>
          <p:nvPr>
            <p:ph idx="1"/>
          </p:nvPr>
        </p:nvSpPr>
        <p:spPr/>
        <p:txBody>
          <a:bodyPr/>
          <a:lstStyle/>
          <a:p>
            <a:r>
              <a:rPr lang="en-US" dirty="0"/>
              <a:t>May be more prevalent in patients that come from nursing homes</a:t>
            </a:r>
          </a:p>
          <a:p>
            <a:r>
              <a:rPr lang="en-US" dirty="0"/>
              <a:t>Due to podiatry scope of practice may only be uncovered as other abuse allegations are investigated</a:t>
            </a:r>
          </a:p>
        </p:txBody>
      </p:sp>
    </p:spTree>
    <p:extLst>
      <p:ext uri="{BB962C8B-B14F-4D97-AF65-F5344CB8AC3E}">
        <p14:creationId xmlns:p14="http://schemas.microsoft.com/office/powerpoint/2010/main" val="3413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Abuse in the Elderly</a:t>
            </a:r>
          </a:p>
        </p:txBody>
      </p:sp>
      <p:sp>
        <p:nvSpPr>
          <p:cNvPr id="3" name="Content Placeholder 2"/>
          <p:cNvSpPr>
            <a:spLocks noGrp="1"/>
          </p:cNvSpPr>
          <p:nvPr>
            <p:ph idx="1"/>
          </p:nvPr>
        </p:nvSpPr>
        <p:spPr/>
        <p:txBody>
          <a:bodyPr/>
          <a:lstStyle/>
          <a:p>
            <a:r>
              <a:rPr lang="en-US" dirty="0"/>
              <a:t>Abused patient may be accompanied by ‘caregiver’ who is demanding of doctor and staff-claiming to do so in the best interest of the patient</a:t>
            </a:r>
          </a:p>
          <a:p>
            <a:pPr lvl="1"/>
            <a:r>
              <a:rPr lang="en-US" dirty="0"/>
              <a:t>Why does my mother have to wait so long? </a:t>
            </a:r>
          </a:p>
          <a:p>
            <a:pPr lvl="1"/>
            <a:r>
              <a:rPr lang="en-US" dirty="0"/>
              <a:t>Your prices are too high…you’re just cutting her toenails</a:t>
            </a:r>
          </a:p>
          <a:p>
            <a:r>
              <a:rPr lang="en-US" dirty="0"/>
              <a:t>Abused patient may not be allowed to speak for herself</a:t>
            </a:r>
          </a:p>
          <a:p>
            <a:endParaRPr lang="en-US" dirty="0"/>
          </a:p>
          <a:p>
            <a:r>
              <a:rPr lang="en-US" dirty="0"/>
              <a:t>What can you do? </a:t>
            </a:r>
          </a:p>
          <a:p>
            <a:pPr lvl="1"/>
            <a:r>
              <a:rPr lang="en-US" dirty="0"/>
              <a:t>Listen for clues</a:t>
            </a:r>
          </a:p>
          <a:p>
            <a:pPr lvl="1"/>
            <a:r>
              <a:rPr lang="en-US" dirty="0"/>
              <a:t>Engage the patient, speak softly, use direct eye contact</a:t>
            </a:r>
          </a:p>
        </p:txBody>
      </p:sp>
    </p:spTree>
    <p:extLst>
      <p:ext uri="{BB962C8B-B14F-4D97-AF65-F5344CB8AC3E}">
        <p14:creationId xmlns:p14="http://schemas.microsoft.com/office/powerpoint/2010/main" val="27053917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924</TotalTime>
  <Words>552</Words>
  <Application>Microsoft Office PowerPoint</Application>
  <PresentationFormat>Widescreen</PresentationFormat>
  <Paragraphs>69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Ion</vt:lpstr>
      <vt:lpstr>Elder Abuse: The Podiatric Medical Assistant’s Role in Caring for our Most Vulnerable Patients</vt:lpstr>
      <vt:lpstr>What is abuse?</vt:lpstr>
      <vt:lpstr>A Description of Seven Different Types of Elder Abuse</vt:lpstr>
      <vt:lpstr> </vt:lpstr>
      <vt:lpstr>Obvious Injury</vt:lpstr>
      <vt:lpstr>No Children Were Harmed in the Production of this Power Point Presentation</vt:lpstr>
      <vt:lpstr>Physical Abuse in the Elderly</vt:lpstr>
      <vt:lpstr>Sexual Abuse in the Elderly</vt:lpstr>
      <vt:lpstr>Emotional Abuse in the Elderly</vt:lpstr>
      <vt:lpstr>Financial/Material Exploitation of the Elderly</vt:lpstr>
      <vt:lpstr>Neglect of the Elderly</vt:lpstr>
      <vt:lpstr>Abandonment of the Elderly</vt:lpstr>
      <vt:lpstr>Self Neglect in the Elderly</vt:lpstr>
      <vt:lpstr>PowerPoint Presentation</vt:lpstr>
      <vt:lpstr>Clerk of the Circuit Court Cook County, Illinois</vt:lpstr>
      <vt:lpstr>My Two Favorite Seniors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Elder Abuse: The Podiatric Medical Assistant’s Role in Caring for our Most Vulnerable Patients</dc:title>
  <dc:creator>Susan Weeks PMAC</dc:creator>
  <cp:lastModifiedBy>Susan Weeks PMAC</cp:lastModifiedBy>
  <cp:revision>13</cp:revision>
  <dcterms:created xsi:type="dcterms:W3CDTF">2017-04-18T12:37:53Z</dcterms:created>
  <dcterms:modified xsi:type="dcterms:W3CDTF">2017-04-19T04:02:50Z</dcterms:modified>
</cp:coreProperties>
</file>